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2" r:id="rId1"/>
  </p:sldMasterIdLst>
  <p:sldIdLst>
    <p:sldId id="256" r:id="rId2"/>
    <p:sldId id="278" r:id="rId3"/>
    <p:sldId id="279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423" userDrawn="1">
          <p15:clr>
            <a:srgbClr val="A4A3A4"/>
          </p15:clr>
        </p15:guide>
        <p15:guide id="2" orient="horz" pos="12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pos="7423"/>
        <p:guide orient="horz" pos="12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Arkusz_programu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Arkusz_programu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Parametry fizyko-chemiczne " UKRYTA WODA"</a:t>
            </a:r>
            <a:r>
              <a:rPr lang="pl-PL" baseline="0"/>
              <a:t> </a:t>
            </a:r>
            <a:r>
              <a:rPr lang="pl-PL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Arkusz2!$A$2</c:f>
              <c:strCache>
                <c:ptCount val="1"/>
                <c:pt idx="0">
                  <c:v>Temperatura powierza [⁰C]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Arkusz2!$B$3:$L$3</c:f>
                <c:numCache>
                  <c:formatCode>General</c:formatCode>
                  <c:ptCount val="11"/>
                  <c:pt idx="0">
                    <c:v>0</c:v>
                  </c:pt>
                  <c:pt idx="1">
                    <c:v>0.28867513459481292</c:v>
                  </c:pt>
                  <c:pt idx="2">
                    <c:v>0.28867513459481292</c:v>
                  </c:pt>
                  <c:pt idx="3">
                    <c:v>0.36055512754639862</c:v>
                  </c:pt>
                  <c:pt idx="4">
                    <c:v>0.23094010767585152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0.57735026918962584</c:v>
                  </c:pt>
                  <c:pt idx="9">
                    <c:v>0</c:v>
                  </c:pt>
                  <c:pt idx="10">
                    <c:v>0</c:v>
                  </c:pt>
                </c:numCache>
              </c:numRef>
            </c:plus>
            <c:minus>
              <c:numRef>
                <c:f>Arkusz2!$B$3:$L$3</c:f>
                <c:numCache>
                  <c:formatCode>General</c:formatCode>
                  <c:ptCount val="11"/>
                  <c:pt idx="0">
                    <c:v>0</c:v>
                  </c:pt>
                  <c:pt idx="1">
                    <c:v>0.28867513459481292</c:v>
                  </c:pt>
                  <c:pt idx="2">
                    <c:v>0.28867513459481292</c:v>
                  </c:pt>
                  <c:pt idx="3">
                    <c:v>0.36055512754639862</c:v>
                  </c:pt>
                  <c:pt idx="4">
                    <c:v>0.23094010767585152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0.57735026918962584</c:v>
                  </c:pt>
                  <c:pt idx="9">
                    <c:v>0</c:v>
                  </c:pt>
                  <c:pt idx="10">
                    <c:v>0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Arkusz2!$B$1:$L$1</c:f>
              <c:strCache>
                <c:ptCount val="11"/>
                <c:pt idx="0">
                  <c:v>kałuża</c:v>
                </c:pt>
                <c:pt idx="1">
                  <c:v>kałuża</c:v>
                </c:pt>
                <c:pt idx="2">
                  <c:v>rzeczka Chylonka</c:v>
                </c:pt>
                <c:pt idx="3">
                  <c:v>rzeczka Chylonka</c:v>
                </c:pt>
                <c:pt idx="4">
                  <c:v>rzeka Kacza</c:v>
                </c:pt>
                <c:pt idx="5">
                  <c:v>rzeka Kacza</c:v>
                </c:pt>
                <c:pt idx="6">
                  <c:v>ujście rzeki Kaczej</c:v>
                </c:pt>
                <c:pt idx="7">
                  <c:v>Zatoka Gdańska</c:v>
                </c:pt>
                <c:pt idx="8">
                  <c:v>zbiornik wody deszczowej</c:v>
                </c:pt>
                <c:pt idx="9">
                  <c:v>bagno</c:v>
                </c:pt>
                <c:pt idx="10">
                  <c:v>zbiornik wody deszczowej</c:v>
                </c:pt>
              </c:strCache>
            </c:strRef>
          </c:cat>
          <c:val>
            <c:numRef>
              <c:f>Arkusz2!$B$2:$L$2</c:f>
              <c:numCache>
                <c:formatCode>General</c:formatCode>
                <c:ptCount val="11"/>
                <c:pt idx="0">
                  <c:v>22.5</c:v>
                </c:pt>
                <c:pt idx="1">
                  <c:v>23.833333333333332</c:v>
                </c:pt>
                <c:pt idx="2">
                  <c:v>23.666666666666668</c:v>
                </c:pt>
                <c:pt idx="3">
                  <c:v>23.3</c:v>
                </c:pt>
                <c:pt idx="4">
                  <c:v>26.533333333333331</c:v>
                </c:pt>
                <c:pt idx="5">
                  <c:v>24</c:v>
                </c:pt>
                <c:pt idx="6">
                  <c:v>26</c:v>
                </c:pt>
                <c:pt idx="7">
                  <c:v>26.399999999999995</c:v>
                </c:pt>
                <c:pt idx="8">
                  <c:v>24.666666666666668</c:v>
                </c:pt>
                <c:pt idx="9">
                  <c:v>24</c:v>
                </c:pt>
                <c:pt idx="10">
                  <c:v>24</c:v>
                </c:pt>
              </c:numCache>
            </c:numRef>
          </c:val>
        </c:ser>
        <c:ser>
          <c:idx val="2"/>
          <c:order val="2"/>
          <c:tx>
            <c:strRef>
              <c:f>Arkusz2!$A$4</c:f>
              <c:strCache>
                <c:ptCount val="1"/>
                <c:pt idx="0">
                  <c:v>Temperatura wody[⁰C]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Arkusz2!$B$5:$L$5</c:f>
                <c:numCache>
                  <c:formatCode>General</c:formatCode>
                  <c:ptCount val="11"/>
                  <c:pt idx="0">
                    <c:v>0.47258156262526152</c:v>
                  </c:pt>
                  <c:pt idx="1">
                    <c:v>0.17320508075688815</c:v>
                  </c:pt>
                  <c:pt idx="2">
                    <c:v>0.29999999999999982</c:v>
                  </c:pt>
                  <c:pt idx="3">
                    <c:v>0.15275252316519491</c:v>
                  </c:pt>
                  <c:pt idx="4">
                    <c:v>0.1154700538379268</c:v>
                  </c:pt>
                  <c:pt idx="5">
                    <c:v>0.35118845842842422</c:v>
                  </c:pt>
                  <c:pt idx="6">
                    <c:v>1.0214368964029708</c:v>
                  </c:pt>
                  <c:pt idx="7">
                    <c:v>9.9999999999999645E-2</c:v>
                  </c:pt>
                  <c:pt idx="8">
                    <c:v>0.28867513459481292</c:v>
                  </c:pt>
                  <c:pt idx="9">
                    <c:v>0.11547005383792475</c:v>
                  </c:pt>
                  <c:pt idx="10">
                    <c:v>0.86216781042517032</c:v>
                  </c:pt>
                </c:numCache>
              </c:numRef>
            </c:plus>
            <c:minus>
              <c:numRef>
                <c:f>Arkusz2!$B$5:$L$5</c:f>
                <c:numCache>
                  <c:formatCode>General</c:formatCode>
                  <c:ptCount val="11"/>
                  <c:pt idx="0">
                    <c:v>0.47258156262526152</c:v>
                  </c:pt>
                  <c:pt idx="1">
                    <c:v>0.17320508075688815</c:v>
                  </c:pt>
                  <c:pt idx="2">
                    <c:v>0.29999999999999982</c:v>
                  </c:pt>
                  <c:pt idx="3">
                    <c:v>0.15275252316519491</c:v>
                  </c:pt>
                  <c:pt idx="4">
                    <c:v>0.1154700538379268</c:v>
                  </c:pt>
                  <c:pt idx="5">
                    <c:v>0.35118845842842422</c:v>
                  </c:pt>
                  <c:pt idx="6">
                    <c:v>1.0214368964029708</c:v>
                  </c:pt>
                  <c:pt idx="7">
                    <c:v>9.9999999999999645E-2</c:v>
                  </c:pt>
                  <c:pt idx="8">
                    <c:v>0.28867513459481292</c:v>
                  </c:pt>
                  <c:pt idx="9">
                    <c:v>0.11547005383792475</c:v>
                  </c:pt>
                  <c:pt idx="10">
                    <c:v>0.86216781042517032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Arkusz2!$B$1:$L$1</c:f>
              <c:strCache>
                <c:ptCount val="11"/>
                <c:pt idx="0">
                  <c:v>kałuża</c:v>
                </c:pt>
                <c:pt idx="1">
                  <c:v>kałuża</c:v>
                </c:pt>
                <c:pt idx="2">
                  <c:v>rzeczka Chylonka</c:v>
                </c:pt>
                <c:pt idx="3">
                  <c:v>rzeczka Chylonka</c:v>
                </c:pt>
                <c:pt idx="4">
                  <c:v>rzeka Kacza</c:v>
                </c:pt>
                <c:pt idx="5">
                  <c:v>rzeka Kacza</c:v>
                </c:pt>
                <c:pt idx="6">
                  <c:v>ujście rzeki Kaczej</c:v>
                </c:pt>
                <c:pt idx="7">
                  <c:v>Zatoka Gdańska</c:v>
                </c:pt>
                <c:pt idx="8">
                  <c:v>zbiornik wody deszczowej</c:v>
                </c:pt>
                <c:pt idx="9">
                  <c:v>bagno</c:v>
                </c:pt>
                <c:pt idx="10">
                  <c:v>zbiornik wody deszczowej</c:v>
                </c:pt>
              </c:strCache>
            </c:strRef>
          </c:cat>
          <c:val>
            <c:numRef>
              <c:f>Arkusz2!$B$4:$L$4</c:f>
              <c:numCache>
                <c:formatCode>General</c:formatCode>
                <c:ptCount val="11"/>
                <c:pt idx="0">
                  <c:v>18.266666666666669</c:v>
                </c:pt>
                <c:pt idx="1">
                  <c:v>25.400000000000002</c:v>
                </c:pt>
                <c:pt idx="2">
                  <c:v>16.2</c:v>
                </c:pt>
                <c:pt idx="3">
                  <c:v>12.333333333333334</c:v>
                </c:pt>
                <c:pt idx="4">
                  <c:v>18.033333333333335</c:v>
                </c:pt>
                <c:pt idx="5">
                  <c:v>17.633333333333333</c:v>
                </c:pt>
                <c:pt idx="6">
                  <c:v>18.666666666666668</c:v>
                </c:pt>
                <c:pt idx="7">
                  <c:v>20.100000000000001</c:v>
                </c:pt>
                <c:pt idx="8">
                  <c:v>25.833333333333332</c:v>
                </c:pt>
                <c:pt idx="9">
                  <c:v>18.766666666666666</c:v>
                </c:pt>
                <c:pt idx="10">
                  <c:v>25.766666666666669</c:v>
                </c:pt>
              </c:numCache>
            </c:numRef>
          </c:val>
        </c:ser>
        <c:ser>
          <c:idx val="4"/>
          <c:order val="4"/>
          <c:tx>
            <c:strRef>
              <c:f>Arkusz2!$A$6</c:f>
              <c:strCache>
                <c:ptCount val="1"/>
                <c:pt idx="0">
                  <c:v>pH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Arkusz2!$B$7:$L$7</c:f>
                <c:numCache>
                  <c:formatCode>General</c:formatCode>
                  <c:ptCount val="11"/>
                  <c:pt idx="0">
                    <c:v>7.2341781380702339E-2</c:v>
                  </c:pt>
                  <c:pt idx="1">
                    <c:v>5.7735026918961348E-3</c:v>
                  </c:pt>
                  <c:pt idx="2">
                    <c:v>1.9999999999999574E-2</c:v>
                  </c:pt>
                  <c:pt idx="3">
                    <c:v>1.0000000000000231E-2</c:v>
                  </c:pt>
                  <c:pt idx="4">
                    <c:v>8.1445278152471073E-2</c:v>
                  </c:pt>
                  <c:pt idx="5">
                    <c:v>2.8867513459480673E-2</c:v>
                  </c:pt>
                  <c:pt idx="6">
                    <c:v>2.3094010767585563E-2</c:v>
                  </c:pt>
                  <c:pt idx="7">
                    <c:v>8.3266639978645238E-2</c:v>
                  </c:pt>
                  <c:pt idx="8">
                    <c:v>6.4291005073286014E-2</c:v>
                  </c:pt>
                  <c:pt idx="9">
                    <c:v>4.0414518843273822E-2</c:v>
                  </c:pt>
                  <c:pt idx="10">
                    <c:v>0.10066445913694294</c:v>
                  </c:pt>
                </c:numCache>
              </c:numRef>
            </c:plus>
            <c:minus>
              <c:numRef>
                <c:f>Arkusz2!$B$7:$L$7</c:f>
                <c:numCache>
                  <c:formatCode>General</c:formatCode>
                  <c:ptCount val="11"/>
                  <c:pt idx="0">
                    <c:v>7.2341781380702339E-2</c:v>
                  </c:pt>
                  <c:pt idx="1">
                    <c:v>5.7735026918961348E-3</c:v>
                  </c:pt>
                  <c:pt idx="2">
                    <c:v>1.9999999999999574E-2</c:v>
                  </c:pt>
                  <c:pt idx="3">
                    <c:v>1.0000000000000231E-2</c:v>
                  </c:pt>
                  <c:pt idx="4">
                    <c:v>8.1445278152471073E-2</c:v>
                  </c:pt>
                  <c:pt idx="5">
                    <c:v>2.8867513459480673E-2</c:v>
                  </c:pt>
                  <c:pt idx="6">
                    <c:v>2.3094010767585563E-2</c:v>
                  </c:pt>
                  <c:pt idx="7">
                    <c:v>8.3266639978645238E-2</c:v>
                  </c:pt>
                  <c:pt idx="8">
                    <c:v>6.4291005073286014E-2</c:v>
                  </c:pt>
                  <c:pt idx="9">
                    <c:v>4.0414518843273822E-2</c:v>
                  </c:pt>
                  <c:pt idx="10">
                    <c:v>0.10066445913694294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Arkusz2!$B$1:$L$1</c:f>
              <c:strCache>
                <c:ptCount val="11"/>
                <c:pt idx="0">
                  <c:v>kałuża</c:v>
                </c:pt>
                <c:pt idx="1">
                  <c:v>kałuża</c:v>
                </c:pt>
                <c:pt idx="2">
                  <c:v>rzeczka Chylonka</c:v>
                </c:pt>
                <c:pt idx="3">
                  <c:v>rzeczka Chylonka</c:v>
                </c:pt>
                <c:pt idx="4">
                  <c:v>rzeka Kacza</c:v>
                </c:pt>
                <c:pt idx="5">
                  <c:v>rzeka Kacza</c:v>
                </c:pt>
                <c:pt idx="6">
                  <c:v>ujście rzeki Kaczej</c:v>
                </c:pt>
                <c:pt idx="7">
                  <c:v>Zatoka Gdańska</c:v>
                </c:pt>
                <c:pt idx="8">
                  <c:v>zbiornik wody deszczowej</c:v>
                </c:pt>
                <c:pt idx="9">
                  <c:v>bagno</c:v>
                </c:pt>
                <c:pt idx="10">
                  <c:v>zbiornik wody deszczowej</c:v>
                </c:pt>
              </c:strCache>
            </c:strRef>
          </c:cat>
          <c:val>
            <c:numRef>
              <c:f>Arkusz2!$B$6:$L$6</c:f>
              <c:numCache>
                <c:formatCode>General</c:formatCode>
                <c:ptCount val="11"/>
                <c:pt idx="0">
                  <c:v>6.876666666666666</c:v>
                </c:pt>
                <c:pt idx="1">
                  <c:v>8.2433333333333341</c:v>
                </c:pt>
                <c:pt idx="2">
                  <c:v>8.1</c:v>
                </c:pt>
                <c:pt idx="3">
                  <c:v>7.73</c:v>
                </c:pt>
                <c:pt idx="4">
                  <c:v>8.4433333333333334</c:v>
                </c:pt>
                <c:pt idx="5">
                  <c:v>8.3333333333333339</c:v>
                </c:pt>
                <c:pt idx="6">
                  <c:v>8.2133333333333329</c:v>
                </c:pt>
                <c:pt idx="7">
                  <c:v>8.6433333333333326</c:v>
                </c:pt>
                <c:pt idx="8">
                  <c:v>7.4733333333333336</c:v>
                </c:pt>
                <c:pt idx="9">
                  <c:v>6.876666666666666</c:v>
                </c:pt>
                <c:pt idx="10">
                  <c:v>9.2433333333333341</c:v>
                </c:pt>
              </c:numCache>
            </c:numRef>
          </c:val>
        </c:ser>
        <c:ser>
          <c:idx val="8"/>
          <c:order val="8"/>
          <c:tx>
            <c:strRef>
              <c:f>Arkusz2!$A$10</c:f>
              <c:strCache>
                <c:ptCount val="1"/>
                <c:pt idx="0">
                  <c:v>pH pasek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Arkusz2!$B$11:$L$11</c:f>
                <c:numCache>
                  <c:formatCode>General</c:formatCode>
                  <c:ptCount val="11"/>
                  <c:pt idx="0">
                    <c:v>0.28867513459481287</c:v>
                  </c:pt>
                  <c:pt idx="1">
                    <c:v>0</c:v>
                  </c:pt>
                  <c:pt idx="2">
                    <c:v>0.28867513459481287</c:v>
                  </c:pt>
                  <c:pt idx="3">
                    <c:v>0</c:v>
                  </c:pt>
                  <c:pt idx="4">
                    <c:v>0.70710678118654757</c:v>
                  </c:pt>
                  <c:pt idx="6">
                    <c:v>0</c:v>
                  </c:pt>
                  <c:pt idx="7">
                    <c:v>1.3228756555322954</c:v>
                  </c:pt>
                  <c:pt idx="8">
                    <c:v>0</c:v>
                  </c:pt>
                  <c:pt idx="9">
                    <c:v>0.5</c:v>
                  </c:pt>
                  <c:pt idx="10">
                    <c:v>0</c:v>
                  </c:pt>
                </c:numCache>
              </c:numRef>
            </c:plus>
            <c:minus>
              <c:numRef>
                <c:f>Arkusz2!$B$11:$L$11</c:f>
                <c:numCache>
                  <c:formatCode>General</c:formatCode>
                  <c:ptCount val="11"/>
                  <c:pt idx="0">
                    <c:v>0.28867513459481287</c:v>
                  </c:pt>
                  <c:pt idx="1">
                    <c:v>0</c:v>
                  </c:pt>
                  <c:pt idx="2">
                    <c:v>0.28867513459481287</c:v>
                  </c:pt>
                  <c:pt idx="3">
                    <c:v>0</c:v>
                  </c:pt>
                  <c:pt idx="4">
                    <c:v>0.70710678118654757</c:v>
                  </c:pt>
                  <c:pt idx="6">
                    <c:v>0</c:v>
                  </c:pt>
                  <c:pt idx="7">
                    <c:v>1.3228756555322954</c:v>
                  </c:pt>
                  <c:pt idx="8">
                    <c:v>0</c:v>
                  </c:pt>
                  <c:pt idx="9">
                    <c:v>0.5</c:v>
                  </c:pt>
                  <c:pt idx="10">
                    <c:v>0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Arkusz2!$B$1:$L$1</c:f>
              <c:strCache>
                <c:ptCount val="11"/>
                <c:pt idx="0">
                  <c:v>kałuża</c:v>
                </c:pt>
                <c:pt idx="1">
                  <c:v>kałuża</c:v>
                </c:pt>
                <c:pt idx="2">
                  <c:v>rzeczka Chylonka</c:v>
                </c:pt>
                <c:pt idx="3">
                  <c:v>rzeczka Chylonka</c:v>
                </c:pt>
                <c:pt idx="4">
                  <c:v>rzeka Kacza</c:v>
                </c:pt>
                <c:pt idx="5">
                  <c:v>rzeka Kacza</c:v>
                </c:pt>
                <c:pt idx="6">
                  <c:v>ujście rzeki Kaczej</c:v>
                </c:pt>
                <c:pt idx="7">
                  <c:v>Zatoka Gdańska</c:v>
                </c:pt>
                <c:pt idx="8">
                  <c:v>zbiornik wody deszczowej</c:v>
                </c:pt>
                <c:pt idx="9">
                  <c:v>bagno</c:v>
                </c:pt>
                <c:pt idx="10">
                  <c:v>zbiornik wody deszczowej</c:v>
                </c:pt>
              </c:strCache>
            </c:strRef>
          </c:cat>
          <c:val>
            <c:numRef>
              <c:f>Arkusz2!$B$10:$L$10</c:f>
              <c:numCache>
                <c:formatCode>General</c:formatCode>
                <c:ptCount val="11"/>
                <c:pt idx="0">
                  <c:v>6.833333333333333</c:v>
                </c:pt>
                <c:pt idx="1">
                  <c:v>7</c:v>
                </c:pt>
                <c:pt idx="2">
                  <c:v>6.833333333333333</c:v>
                </c:pt>
                <c:pt idx="3">
                  <c:v>7</c:v>
                </c:pt>
                <c:pt idx="4">
                  <c:v>5.5</c:v>
                </c:pt>
                <c:pt idx="5">
                  <c:v>7.5</c:v>
                </c:pt>
                <c:pt idx="6">
                  <c:v>7</c:v>
                </c:pt>
                <c:pt idx="7">
                  <c:v>6</c:v>
                </c:pt>
                <c:pt idx="8">
                  <c:v>6.5</c:v>
                </c:pt>
                <c:pt idx="9">
                  <c:v>6</c:v>
                </c:pt>
                <c:pt idx="10">
                  <c:v>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5094432"/>
        <c:axId val="32509499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Arkusz2!$A$3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Arkusz2!$B$1:$L$1</c15:sqref>
                        </c15:formulaRef>
                      </c:ext>
                    </c:extLst>
                    <c:strCache>
                      <c:ptCount val="11"/>
                      <c:pt idx="0">
                        <c:v>kałuża</c:v>
                      </c:pt>
                      <c:pt idx="1">
                        <c:v>kałuża</c:v>
                      </c:pt>
                      <c:pt idx="2">
                        <c:v>rzeczka Chylonka</c:v>
                      </c:pt>
                      <c:pt idx="3">
                        <c:v>rzeczka Chylonka</c:v>
                      </c:pt>
                      <c:pt idx="4">
                        <c:v>rzeka Kacza</c:v>
                      </c:pt>
                      <c:pt idx="5">
                        <c:v>rzeka Kacza</c:v>
                      </c:pt>
                      <c:pt idx="6">
                        <c:v>ujście rzeki Kaczej</c:v>
                      </c:pt>
                      <c:pt idx="7">
                        <c:v>Zatoka Gdańska</c:v>
                      </c:pt>
                      <c:pt idx="8">
                        <c:v>zbiornik wody deszczowej</c:v>
                      </c:pt>
                      <c:pt idx="9">
                        <c:v>bagno</c:v>
                      </c:pt>
                      <c:pt idx="10">
                        <c:v>zbiornik wody deszczowej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Arkusz2!$B$3:$L$3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0.28867513459481292</c:v>
                      </c:pt>
                      <c:pt idx="2">
                        <c:v>0.28867513459481292</c:v>
                      </c:pt>
                      <c:pt idx="3">
                        <c:v>0.36055512754639862</c:v>
                      </c:pt>
                      <c:pt idx="4">
                        <c:v>0.23094010767585152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0.57735026918962584</c:v>
                      </c:pt>
                      <c:pt idx="9">
                        <c:v>0</c:v>
                      </c:pt>
                      <c:pt idx="10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Arkusz2!$A$5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Arkusz2!$B$1:$L$1</c15:sqref>
                        </c15:formulaRef>
                      </c:ext>
                    </c:extLst>
                    <c:strCache>
                      <c:ptCount val="11"/>
                      <c:pt idx="0">
                        <c:v>kałuża</c:v>
                      </c:pt>
                      <c:pt idx="1">
                        <c:v>kałuża</c:v>
                      </c:pt>
                      <c:pt idx="2">
                        <c:v>rzeczka Chylonka</c:v>
                      </c:pt>
                      <c:pt idx="3">
                        <c:v>rzeczka Chylonka</c:v>
                      </c:pt>
                      <c:pt idx="4">
                        <c:v>rzeka Kacza</c:v>
                      </c:pt>
                      <c:pt idx="5">
                        <c:v>rzeka Kacza</c:v>
                      </c:pt>
                      <c:pt idx="6">
                        <c:v>ujście rzeki Kaczej</c:v>
                      </c:pt>
                      <c:pt idx="7">
                        <c:v>Zatoka Gdańska</c:v>
                      </c:pt>
                      <c:pt idx="8">
                        <c:v>zbiornik wody deszczowej</c:v>
                      </c:pt>
                      <c:pt idx="9">
                        <c:v>bagno</c:v>
                      </c:pt>
                      <c:pt idx="10">
                        <c:v>zbiornik wody deszczowej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Arkusz2!$B$5:$L$5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0.47258156262526152</c:v>
                      </c:pt>
                      <c:pt idx="1">
                        <c:v>0.17320508075688815</c:v>
                      </c:pt>
                      <c:pt idx="2">
                        <c:v>0.29999999999999982</c:v>
                      </c:pt>
                      <c:pt idx="3">
                        <c:v>0.15275252316519491</c:v>
                      </c:pt>
                      <c:pt idx="4">
                        <c:v>0.1154700538379268</c:v>
                      </c:pt>
                      <c:pt idx="5">
                        <c:v>0.35118845842842422</c:v>
                      </c:pt>
                      <c:pt idx="6">
                        <c:v>1.0214368964029708</c:v>
                      </c:pt>
                      <c:pt idx="7">
                        <c:v>9.9999999999999645E-2</c:v>
                      </c:pt>
                      <c:pt idx="8">
                        <c:v>0.28867513459481292</c:v>
                      </c:pt>
                      <c:pt idx="9">
                        <c:v>0.11547005383792475</c:v>
                      </c:pt>
                      <c:pt idx="10">
                        <c:v>0.86216781042517032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Arkusz2!$A$7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Arkusz2!$B$1:$L$1</c15:sqref>
                        </c15:formulaRef>
                      </c:ext>
                    </c:extLst>
                    <c:strCache>
                      <c:ptCount val="11"/>
                      <c:pt idx="0">
                        <c:v>kałuża</c:v>
                      </c:pt>
                      <c:pt idx="1">
                        <c:v>kałuża</c:v>
                      </c:pt>
                      <c:pt idx="2">
                        <c:v>rzeczka Chylonka</c:v>
                      </c:pt>
                      <c:pt idx="3">
                        <c:v>rzeczka Chylonka</c:v>
                      </c:pt>
                      <c:pt idx="4">
                        <c:v>rzeka Kacza</c:v>
                      </c:pt>
                      <c:pt idx="5">
                        <c:v>rzeka Kacza</c:v>
                      </c:pt>
                      <c:pt idx="6">
                        <c:v>ujście rzeki Kaczej</c:v>
                      </c:pt>
                      <c:pt idx="7">
                        <c:v>Zatoka Gdańska</c:v>
                      </c:pt>
                      <c:pt idx="8">
                        <c:v>zbiornik wody deszczowej</c:v>
                      </c:pt>
                      <c:pt idx="9">
                        <c:v>bagno</c:v>
                      </c:pt>
                      <c:pt idx="10">
                        <c:v>zbiornik wody deszczowej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Arkusz2!$B$7:$L$7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7.2341781380702339E-2</c:v>
                      </c:pt>
                      <c:pt idx="1">
                        <c:v>5.7735026918961348E-3</c:v>
                      </c:pt>
                      <c:pt idx="2">
                        <c:v>1.9999999999999574E-2</c:v>
                      </c:pt>
                      <c:pt idx="3">
                        <c:v>1.0000000000000231E-2</c:v>
                      </c:pt>
                      <c:pt idx="4">
                        <c:v>8.1445278152471073E-2</c:v>
                      </c:pt>
                      <c:pt idx="5">
                        <c:v>2.8867513459480673E-2</c:v>
                      </c:pt>
                      <c:pt idx="6">
                        <c:v>2.3094010767585563E-2</c:v>
                      </c:pt>
                      <c:pt idx="7">
                        <c:v>8.3266639978645238E-2</c:v>
                      </c:pt>
                      <c:pt idx="8">
                        <c:v>6.4291005073286014E-2</c:v>
                      </c:pt>
                      <c:pt idx="9">
                        <c:v>4.0414518843273822E-2</c:v>
                      </c:pt>
                      <c:pt idx="10">
                        <c:v>0.10066445913694294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Arkusz2!$A$8</c15:sqref>
                        </c15:formulaRef>
                      </c:ext>
                    </c:extLst>
                    <c:strCache>
                      <c:ptCount val="1"/>
                      <c:pt idx="0">
                        <c:v>Przewodnictwo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Arkusz2!$B$1:$L$1</c15:sqref>
                        </c15:formulaRef>
                      </c:ext>
                    </c:extLst>
                    <c:strCache>
                      <c:ptCount val="11"/>
                      <c:pt idx="0">
                        <c:v>kałuża</c:v>
                      </c:pt>
                      <c:pt idx="1">
                        <c:v>kałuża</c:v>
                      </c:pt>
                      <c:pt idx="2">
                        <c:v>rzeczka Chylonka</c:v>
                      </c:pt>
                      <c:pt idx="3">
                        <c:v>rzeczka Chylonka</c:v>
                      </c:pt>
                      <c:pt idx="4">
                        <c:v>rzeka Kacza</c:v>
                      </c:pt>
                      <c:pt idx="5">
                        <c:v>rzeka Kacza</c:v>
                      </c:pt>
                      <c:pt idx="6">
                        <c:v>ujście rzeki Kaczej</c:v>
                      </c:pt>
                      <c:pt idx="7">
                        <c:v>Zatoka Gdańska</c:v>
                      </c:pt>
                      <c:pt idx="8">
                        <c:v>zbiornik wody deszczowej</c:v>
                      </c:pt>
                      <c:pt idx="9">
                        <c:v>bagno</c:v>
                      </c:pt>
                      <c:pt idx="10">
                        <c:v>zbiornik wody deszczowej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Arkusz2!$B$8:$L$8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174.6</c:v>
                      </c:pt>
                      <c:pt idx="1">
                        <c:v>168.33333333333334</c:v>
                      </c:pt>
                      <c:pt idx="2">
                        <c:v>397.66666666666669</c:v>
                      </c:pt>
                      <c:pt idx="3">
                        <c:v>413.90000000000003</c:v>
                      </c:pt>
                      <c:pt idx="4">
                        <c:v>507.66666666666669</c:v>
                      </c:pt>
                      <c:pt idx="5">
                        <c:v>509.33333333333331</c:v>
                      </c:pt>
                      <c:pt idx="6">
                        <c:v>523.33333333333337</c:v>
                      </c:pt>
                      <c:pt idx="7">
                        <c:v>1114.6666666666667</c:v>
                      </c:pt>
                      <c:pt idx="8">
                        <c:v>181.6</c:v>
                      </c:pt>
                      <c:pt idx="9">
                        <c:v>155.66666666666666</c:v>
                      </c:pt>
                      <c:pt idx="10">
                        <c:v>150.33333333333334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Arkusz2!$A$9</c15:sqref>
                        </c15:formulaRef>
                      </c:ext>
                    </c:extLst>
                    <c:strCache>
                      <c:ptCount val="1"/>
                      <c:pt idx="0">
                        <c:v>µS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Arkusz2!$B$1:$L$1</c15:sqref>
                        </c15:formulaRef>
                      </c:ext>
                    </c:extLst>
                    <c:strCache>
                      <c:ptCount val="11"/>
                      <c:pt idx="0">
                        <c:v>kałuża</c:v>
                      </c:pt>
                      <c:pt idx="1">
                        <c:v>kałuża</c:v>
                      </c:pt>
                      <c:pt idx="2">
                        <c:v>rzeczka Chylonka</c:v>
                      </c:pt>
                      <c:pt idx="3">
                        <c:v>rzeczka Chylonka</c:v>
                      </c:pt>
                      <c:pt idx="4">
                        <c:v>rzeka Kacza</c:v>
                      </c:pt>
                      <c:pt idx="5">
                        <c:v>rzeka Kacza</c:v>
                      </c:pt>
                      <c:pt idx="6">
                        <c:v>ujście rzeki Kaczej</c:v>
                      </c:pt>
                      <c:pt idx="7">
                        <c:v>Zatoka Gdańska</c:v>
                      </c:pt>
                      <c:pt idx="8">
                        <c:v>zbiornik wody deszczowej</c:v>
                      </c:pt>
                      <c:pt idx="9">
                        <c:v>bagno</c:v>
                      </c:pt>
                      <c:pt idx="10">
                        <c:v>zbiornik wody deszczowej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Arkusz2!$B$9:$L$9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24.866242176895348</c:v>
                      </c:pt>
                      <c:pt idx="1">
                        <c:v>0.57735026918962584</c:v>
                      </c:pt>
                      <c:pt idx="2">
                        <c:v>3.0550504633038931</c:v>
                      </c:pt>
                      <c:pt idx="3">
                        <c:v>6.1991934959315458</c:v>
                      </c:pt>
                      <c:pt idx="4">
                        <c:v>18.823743871327334</c:v>
                      </c:pt>
                      <c:pt idx="5">
                        <c:v>6.0277137733417083</c:v>
                      </c:pt>
                      <c:pt idx="6">
                        <c:v>5.7735026918962573</c:v>
                      </c:pt>
                      <c:pt idx="7">
                        <c:v>10.408329997330663</c:v>
                      </c:pt>
                      <c:pt idx="8">
                        <c:v>2.2113344387496068</c:v>
                      </c:pt>
                      <c:pt idx="9">
                        <c:v>3.0550504633038935</c:v>
                      </c:pt>
                      <c:pt idx="10">
                        <c:v>3.0550504633038935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Arkusz2!$A$11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Arkusz2!$B$1:$L$1</c15:sqref>
                        </c15:formulaRef>
                      </c:ext>
                    </c:extLst>
                    <c:strCache>
                      <c:ptCount val="11"/>
                      <c:pt idx="0">
                        <c:v>kałuża</c:v>
                      </c:pt>
                      <c:pt idx="1">
                        <c:v>kałuża</c:v>
                      </c:pt>
                      <c:pt idx="2">
                        <c:v>rzeczka Chylonka</c:v>
                      </c:pt>
                      <c:pt idx="3">
                        <c:v>rzeczka Chylonka</c:v>
                      </c:pt>
                      <c:pt idx="4">
                        <c:v>rzeka Kacza</c:v>
                      </c:pt>
                      <c:pt idx="5">
                        <c:v>rzeka Kacza</c:v>
                      </c:pt>
                      <c:pt idx="6">
                        <c:v>ujście rzeki Kaczej</c:v>
                      </c:pt>
                      <c:pt idx="7">
                        <c:v>Zatoka Gdańska</c:v>
                      </c:pt>
                      <c:pt idx="8">
                        <c:v>zbiornik wody deszczowej</c:v>
                      </c:pt>
                      <c:pt idx="9">
                        <c:v>bagno</c:v>
                      </c:pt>
                      <c:pt idx="10">
                        <c:v>zbiornik wody deszczowej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Arkusz2!$B$11:$L$11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0.28867513459481287</c:v>
                      </c:pt>
                      <c:pt idx="1">
                        <c:v>0</c:v>
                      </c:pt>
                      <c:pt idx="2">
                        <c:v>0.28867513459481287</c:v>
                      </c:pt>
                      <c:pt idx="3">
                        <c:v>0</c:v>
                      </c:pt>
                      <c:pt idx="4">
                        <c:v>0.70710678118654757</c:v>
                      </c:pt>
                      <c:pt idx="6">
                        <c:v>0</c:v>
                      </c:pt>
                      <c:pt idx="7">
                        <c:v>1.3228756555322954</c:v>
                      </c:pt>
                      <c:pt idx="8">
                        <c:v>0</c:v>
                      </c:pt>
                      <c:pt idx="9">
                        <c:v>0.5</c:v>
                      </c:pt>
                      <c:pt idx="10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32509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5094992"/>
        <c:crosses val="autoZero"/>
        <c:auto val="0"/>
        <c:lblAlgn val="ctr"/>
        <c:lblOffset val="100"/>
        <c:noMultiLvlLbl val="0"/>
      </c:catAx>
      <c:valAx>
        <c:axId val="32509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509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Arkusz2!$A$8</c:f>
              <c:strCache>
                <c:ptCount val="1"/>
                <c:pt idx="0">
                  <c:v>Przewodnictwo [µS]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Arkusz2!$B$9:$L$9</c:f>
                <c:numCache>
                  <c:formatCode>General</c:formatCode>
                  <c:ptCount val="11"/>
                  <c:pt idx="0">
                    <c:v>24.866242176895348</c:v>
                  </c:pt>
                  <c:pt idx="1">
                    <c:v>0.57735026918962584</c:v>
                  </c:pt>
                  <c:pt idx="2">
                    <c:v>3.0550504633038931</c:v>
                  </c:pt>
                  <c:pt idx="3">
                    <c:v>6.1991934959315458</c:v>
                  </c:pt>
                  <c:pt idx="4">
                    <c:v>18.823743871327334</c:v>
                  </c:pt>
                  <c:pt idx="5">
                    <c:v>6.0277137733417083</c:v>
                  </c:pt>
                  <c:pt idx="6">
                    <c:v>5.7735026918962573</c:v>
                  </c:pt>
                  <c:pt idx="7">
                    <c:v>10.408329997330663</c:v>
                  </c:pt>
                  <c:pt idx="8">
                    <c:v>2.2113344387496068</c:v>
                  </c:pt>
                  <c:pt idx="9">
                    <c:v>3.0550504633038935</c:v>
                  </c:pt>
                  <c:pt idx="10">
                    <c:v>3.0550504633038935</c:v>
                  </c:pt>
                </c:numCache>
              </c:numRef>
            </c:plus>
            <c:minus>
              <c:numRef>
                <c:f>Arkusz2!$B$9:$L$9</c:f>
                <c:numCache>
                  <c:formatCode>General</c:formatCode>
                  <c:ptCount val="11"/>
                  <c:pt idx="0">
                    <c:v>24.866242176895348</c:v>
                  </c:pt>
                  <c:pt idx="1">
                    <c:v>0.57735026918962584</c:v>
                  </c:pt>
                  <c:pt idx="2">
                    <c:v>3.0550504633038931</c:v>
                  </c:pt>
                  <c:pt idx="3">
                    <c:v>6.1991934959315458</c:v>
                  </c:pt>
                  <c:pt idx="4">
                    <c:v>18.823743871327334</c:v>
                  </c:pt>
                  <c:pt idx="5">
                    <c:v>6.0277137733417083</c:v>
                  </c:pt>
                  <c:pt idx="6">
                    <c:v>5.7735026918962573</c:v>
                  </c:pt>
                  <c:pt idx="7">
                    <c:v>10.408329997330663</c:v>
                  </c:pt>
                  <c:pt idx="8">
                    <c:v>2.2113344387496068</c:v>
                  </c:pt>
                  <c:pt idx="9">
                    <c:v>3.0550504633038935</c:v>
                  </c:pt>
                  <c:pt idx="10">
                    <c:v>3.0550504633038935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Arkusz2!$B$1:$L$1</c:f>
              <c:strCache>
                <c:ptCount val="11"/>
                <c:pt idx="0">
                  <c:v>kałuża</c:v>
                </c:pt>
                <c:pt idx="1">
                  <c:v>kałuża</c:v>
                </c:pt>
                <c:pt idx="2">
                  <c:v>rzeczka Chylonka</c:v>
                </c:pt>
                <c:pt idx="3">
                  <c:v>rzeczka Chylonka</c:v>
                </c:pt>
                <c:pt idx="4">
                  <c:v>rzeka Kacza</c:v>
                </c:pt>
                <c:pt idx="5">
                  <c:v>rzeka Kacza</c:v>
                </c:pt>
                <c:pt idx="6">
                  <c:v>ujście rzeki Kaczej</c:v>
                </c:pt>
                <c:pt idx="7">
                  <c:v>Zatoka Gdańska</c:v>
                </c:pt>
                <c:pt idx="8">
                  <c:v>zbiornik wody deszczowej</c:v>
                </c:pt>
                <c:pt idx="9">
                  <c:v>bagno</c:v>
                </c:pt>
                <c:pt idx="10">
                  <c:v>zbiornik wody deszczowej</c:v>
                </c:pt>
              </c:strCache>
            </c:strRef>
          </c:cat>
          <c:val>
            <c:numRef>
              <c:f>Arkusz2!$B$8:$L$8</c:f>
              <c:numCache>
                <c:formatCode>General</c:formatCode>
                <c:ptCount val="11"/>
                <c:pt idx="0">
                  <c:v>174.6</c:v>
                </c:pt>
                <c:pt idx="1">
                  <c:v>168.33333333333334</c:v>
                </c:pt>
                <c:pt idx="2">
                  <c:v>397.66666666666669</c:v>
                </c:pt>
                <c:pt idx="3">
                  <c:v>413.90000000000003</c:v>
                </c:pt>
                <c:pt idx="4">
                  <c:v>507.66666666666669</c:v>
                </c:pt>
                <c:pt idx="5">
                  <c:v>509.33333333333331</c:v>
                </c:pt>
                <c:pt idx="6">
                  <c:v>523.33333333333337</c:v>
                </c:pt>
                <c:pt idx="7">
                  <c:v>1114.6666666666667</c:v>
                </c:pt>
                <c:pt idx="8">
                  <c:v>181.6</c:v>
                </c:pt>
                <c:pt idx="9">
                  <c:v>155.66666666666666</c:v>
                </c:pt>
                <c:pt idx="10">
                  <c:v>150.33333333333334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5097232"/>
        <c:axId val="314514304"/>
      </c:barChart>
      <c:catAx>
        <c:axId val="32509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4514304"/>
        <c:crosses val="autoZero"/>
        <c:auto val="0"/>
        <c:lblAlgn val="ctr"/>
        <c:lblOffset val="100"/>
        <c:noMultiLvlLbl val="0"/>
      </c:catAx>
      <c:valAx>
        <c:axId val="31451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509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797-5D27-4A3A-8EE4-4F77893AC7D4}" type="datetimeFigureOut">
              <a:rPr lang="pl-PL" smtClean="0"/>
              <a:t>2015-05-07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BEA2-28B8-4B11-A1C8-469DB13B9B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0908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797-5D27-4A3A-8EE4-4F77893AC7D4}" type="datetimeFigureOut">
              <a:rPr lang="pl-PL" smtClean="0"/>
              <a:t>2015-05-07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BEA2-28B8-4B11-A1C8-469DB13B9B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664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797-5D27-4A3A-8EE4-4F77893AC7D4}" type="datetimeFigureOut">
              <a:rPr lang="pl-PL" smtClean="0"/>
              <a:t>2015-05-07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BEA2-28B8-4B11-A1C8-469DB13B9B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5351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797-5D27-4A3A-8EE4-4F77893AC7D4}" type="datetimeFigureOut">
              <a:rPr lang="pl-PL" smtClean="0"/>
              <a:t>2015-05-07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BEA2-28B8-4B11-A1C8-469DB13B9B41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5139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797-5D27-4A3A-8EE4-4F77893AC7D4}" type="datetimeFigureOut">
              <a:rPr lang="pl-PL" smtClean="0"/>
              <a:t>2015-05-07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BEA2-28B8-4B11-A1C8-469DB13B9B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5402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797-5D27-4A3A-8EE4-4F77893AC7D4}" type="datetimeFigureOut">
              <a:rPr lang="pl-PL" smtClean="0"/>
              <a:t>2015-05-07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BEA2-28B8-4B11-A1C8-469DB13B9B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6832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797-5D27-4A3A-8EE4-4F77893AC7D4}" type="datetimeFigureOut">
              <a:rPr lang="pl-PL" smtClean="0"/>
              <a:t>2015-05-07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BEA2-28B8-4B11-A1C8-469DB13B9B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7788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797-5D27-4A3A-8EE4-4F77893AC7D4}" type="datetimeFigureOut">
              <a:rPr lang="pl-PL" smtClean="0"/>
              <a:t>2015-05-07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BEA2-28B8-4B11-A1C8-469DB13B9B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3147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797-5D27-4A3A-8EE4-4F77893AC7D4}" type="datetimeFigureOut">
              <a:rPr lang="pl-PL" smtClean="0"/>
              <a:t>2015-05-07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BEA2-28B8-4B11-A1C8-469DB13B9B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179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797-5D27-4A3A-8EE4-4F77893AC7D4}" type="datetimeFigureOut">
              <a:rPr lang="pl-PL" smtClean="0"/>
              <a:t>2015-05-07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BEA2-28B8-4B11-A1C8-469DB13B9B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941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797-5D27-4A3A-8EE4-4F77893AC7D4}" type="datetimeFigureOut">
              <a:rPr lang="pl-PL" smtClean="0"/>
              <a:t>2015-05-07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BEA2-28B8-4B11-A1C8-469DB13B9B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733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797-5D27-4A3A-8EE4-4F77893AC7D4}" type="datetimeFigureOut">
              <a:rPr lang="pl-PL" smtClean="0"/>
              <a:t>2015-05-07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BEA2-28B8-4B11-A1C8-469DB13B9B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934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797-5D27-4A3A-8EE4-4F77893AC7D4}" type="datetimeFigureOut">
              <a:rPr lang="pl-PL" smtClean="0"/>
              <a:t>2015-05-07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BEA2-28B8-4B11-A1C8-469DB13B9B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77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797-5D27-4A3A-8EE4-4F77893AC7D4}" type="datetimeFigureOut">
              <a:rPr lang="pl-PL" smtClean="0"/>
              <a:t>2015-05-07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BEA2-28B8-4B11-A1C8-469DB13B9B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978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797-5D27-4A3A-8EE4-4F77893AC7D4}" type="datetimeFigureOut">
              <a:rPr lang="pl-PL" smtClean="0"/>
              <a:t>2015-05-07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BEA2-28B8-4B11-A1C8-469DB13B9B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708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797-5D27-4A3A-8EE4-4F77893AC7D4}" type="datetimeFigureOut">
              <a:rPr lang="pl-PL" smtClean="0"/>
              <a:t>2015-05-07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BEA2-28B8-4B11-A1C8-469DB13B9B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332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797-5D27-4A3A-8EE4-4F77893AC7D4}" type="datetimeFigureOut">
              <a:rPr lang="pl-PL" smtClean="0"/>
              <a:t>2015-05-07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BEA2-28B8-4B11-A1C8-469DB13B9B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264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4CD2797-5D27-4A3A-8EE4-4F77893AC7D4}" type="datetimeFigureOut">
              <a:rPr lang="pl-PL" smtClean="0"/>
              <a:t>2015-05-07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9A8BEA2-28B8-4B11-A1C8-469DB13B9B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393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4005" r:id="rId13"/>
    <p:sldLayoutId id="2147484006" r:id="rId14"/>
    <p:sldLayoutId id="2147484007" r:id="rId15"/>
    <p:sldLayoutId id="2147484008" r:id="rId16"/>
    <p:sldLayoutId id="214748400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51012" y="862374"/>
            <a:ext cx="8689976" cy="2509213"/>
          </a:xfrm>
        </p:spPr>
        <p:txBody>
          <a:bodyPr/>
          <a:lstStyle/>
          <a:p>
            <a:r>
              <a:rPr lang="pl-PL" sz="7200" dirty="0" smtClean="0">
                <a:solidFill>
                  <a:srgbClr val="0070C0"/>
                </a:solidFill>
              </a:rPr>
              <a:t>UKRYTA WODA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3600" dirty="0" smtClean="0"/>
              <a:t>Właściwości Fizyko-chemiczne wody</a:t>
            </a:r>
            <a:endParaRPr lang="pl-PL" sz="3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010784" y="4070858"/>
            <a:ext cx="8689976" cy="1080653"/>
          </a:xfrm>
        </p:spPr>
        <p:txBody>
          <a:bodyPr/>
          <a:lstStyle/>
          <a:p>
            <a:pPr algn="l"/>
            <a:r>
              <a:rPr lang="pl-PL" dirty="0" smtClean="0"/>
              <a:t>Joanna Przytarska</a:t>
            </a:r>
          </a:p>
          <a:p>
            <a:pPr algn="l"/>
            <a:r>
              <a:rPr lang="pl-PL" dirty="0" smtClean="0"/>
              <a:t>Instytut Oceanologii Polskiej akademii nauk</a:t>
            </a:r>
            <a:endParaRPr lang="pl-PL" dirty="0"/>
          </a:p>
        </p:txBody>
      </p:sp>
      <p:pic>
        <p:nvPicPr>
          <p:cNvPr id="10" name="Obraz 9" descr="E:\ART\loga\iopan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31" y="3717566"/>
            <a:ext cx="935181" cy="1433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988" y="5497491"/>
            <a:ext cx="5915025" cy="11239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807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Mapa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16" y="2642476"/>
            <a:ext cx="5705611" cy="3626705"/>
          </a:xfrm>
          <a:ln w="19050">
            <a:solidFill>
              <a:schemeClr val="tx1"/>
            </a:solidFill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213" y="2642476"/>
            <a:ext cx="5583800" cy="362670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519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412202" y="554955"/>
            <a:ext cx="7433156" cy="1596177"/>
          </a:xfrm>
        </p:spPr>
        <p:txBody>
          <a:bodyPr/>
          <a:lstStyle/>
          <a:p>
            <a:r>
              <a:rPr lang="pl-PL" dirty="0" smtClean="0"/>
              <a:t>GPS i APARAT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82" y="2556037"/>
            <a:ext cx="4517429" cy="4065687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27" y="3911594"/>
            <a:ext cx="4083627" cy="24399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27" y="428078"/>
            <a:ext cx="4083627" cy="30672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32" y="42021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7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analiz własności fizycznych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chemicznych wody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56359" y="2024064"/>
            <a:ext cx="11127654" cy="3775364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Sprzęt </a:t>
            </a:r>
            <a:r>
              <a:rPr lang="pl-PL" dirty="0"/>
              <a:t>pomiarowy, który wybieramy do przeprowadzenia analiz jest nieskomplikowany. Przeważnie są to przedmioty, które mamy w domu lub możemy pożyczyć ze szkoły. Nieliczne testy można nabyć za niewielkie pieniądze w sklepach akwarystycznych.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81" y="3370926"/>
            <a:ext cx="1960418" cy="14376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81" y="5009590"/>
            <a:ext cx="1960418" cy="14899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82195" y="3996644"/>
            <a:ext cx="3128583" cy="18771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686" y="3370925"/>
            <a:ext cx="1601206" cy="312858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956" y="3370926"/>
            <a:ext cx="2106836" cy="31602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607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Temperatura wody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8761325" cy="3424107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temperatura wody reguluje tempo przebiegu wszystkich reakcji chemicznych, jak również na aktywność życiową organizmów (tempo odżywiania, metabolizm, wzrost).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099" y="2662617"/>
            <a:ext cx="1960418" cy="14376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099" y="4301281"/>
            <a:ext cx="1960418" cy="14899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888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Odczyn </a:t>
            </a:r>
            <a:r>
              <a:rPr lang="pl-PL" dirty="0" smtClean="0"/>
              <a:t>(</a:t>
            </a:r>
            <a:r>
              <a:rPr lang="pl-PL" sz="3200" dirty="0" smtClean="0"/>
              <a:t>P</a:t>
            </a:r>
            <a:r>
              <a:rPr lang="pl-PL" dirty="0" smtClean="0"/>
              <a:t>H</a:t>
            </a:r>
            <a:r>
              <a:rPr lang="pl-PL" dirty="0"/>
              <a:t>)</a:t>
            </a:r>
          </a:p>
        </p:txBody>
      </p:sp>
      <p:pic>
        <p:nvPicPr>
          <p:cNvPr id="1026" name="Picture 2" descr=" 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18" y="2316859"/>
            <a:ext cx="3076389" cy="403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883069" y="2316859"/>
            <a:ext cx="7244844" cy="2355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Poziom </a:t>
            </a:r>
            <a:r>
              <a:rPr lang="pl-PL" sz="1800" dirty="0"/>
              <a:t>p</a:t>
            </a:r>
            <a:r>
              <a:rPr lang="pl-PL" dirty="0"/>
              <a:t>H oznacza poziom zawartości kwasów i zasad w określonym środowisku. Organizmy wodne mają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stosunku do </a:t>
            </a:r>
            <a:r>
              <a:rPr lang="pl-PL" sz="1800" dirty="0" smtClean="0"/>
              <a:t>p</a:t>
            </a:r>
            <a:r>
              <a:rPr lang="pl-PL" dirty="0" smtClean="0"/>
              <a:t>h </a:t>
            </a:r>
            <a:r>
              <a:rPr lang="pl-PL" dirty="0"/>
              <a:t>określony zakres tolerancji a tym samym zakres </a:t>
            </a:r>
            <a:r>
              <a:rPr lang="pl-PL" dirty="0" smtClean="0"/>
              <a:t>optimum</a:t>
            </a:r>
            <a:r>
              <a:rPr lang="pl-PL" dirty="0"/>
              <a:t>.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58" y="3604363"/>
            <a:ext cx="4859055" cy="291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6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148" y="150045"/>
            <a:ext cx="10364451" cy="1596177"/>
          </a:xfrm>
        </p:spPr>
        <p:txBody>
          <a:bodyPr/>
          <a:lstStyle/>
          <a:p>
            <a:r>
              <a:rPr lang="pl-PL" dirty="0"/>
              <a:t>Azotany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708006" y="2129098"/>
            <a:ext cx="7732431" cy="4033837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Azot należy do pierwiastków o podstawowym znaczeniu dla większości procesów biologicznych. Formą azotu przyswajalną przez rośliny mogą być tylko azotany. </a:t>
            </a:r>
          </a:p>
        </p:txBody>
      </p:sp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0" y="2367092"/>
            <a:ext cx="3076389" cy="403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011" y="3363312"/>
            <a:ext cx="4556426" cy="303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3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88516" y="520768"/>
            <a:ext cx="10364451" cy="1596177"/>
          </a:xfrm>
        </p:spPr>
        <p:txBody>
          <a:bodyPr/>
          <a:lstStyle/>
          <a:p>
            <a:r>
              <a:rPr lang="pl-PL" dirty="0" smtClean="0"/>
              <a:t>ALTERNATYWNA METODA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25885" y="2193729"/>
            <a:ext cx="8004132" cy="2079646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wodoszczelny miernik </a:t>
            </a:r>
            <a:r>
              <a:rPr lang="pl-PL" dirty="0"/>
              <a:t>do wszystkich ważnych parametrów </a:t>
            </a:r>
            <a:r>
              <a:rPr lang="pl-PL" dirty="0" smtClean="0"/>
              <a:t>cieczy</a:t>
            </a:r>
            <a:r>
              <a:rPr lang="pl-PL" dirty="0"/>
              <a:t> </a:t>
            </a:r>
            <a:r>
              <a:rPr lang="pl-PL" dirty="0" smtClean="0"/>
              <a:t>- </a:t>
            </a:r>
            <a:r>
              <a:rPr lang="pl-PL" sz="1800" dirty="0"/>
              <a:t>p</a:t>
            </a:r>
            <a:r>
              <a:rPr lang="pl-PL" dirty="0"/>
              <a:t>H, przewodności, całkowitej zawartości stałych związków rozpuszczonych w wodzie, zawartości soli oraz temperatury.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682" y="3503968"/>
            <a:ext cx="4828053" cy="289683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82062" y="1466434"/>
            <a:ext cx="6167958" cy="370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9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Przewodnictwo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38619" y="3361651"/>
            <a:ext cx="8471770" cy="3424107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Jakakolwiek woda występująca w zbiornikach naturalnych zawiera domieszki związków i pierwiastków chemicznych, których skład decyduje o stopniu przewodzenia prądu.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526" y="2038441"/>
            <a:ext cx="2121700" cy="41455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69" y="947738"/>
            <a:ext cx="21240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0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260496" y="603250"/>
            <a:ext cx="10364451" cy="1596177"/>
          </a:xfrm>
        </p:spPr>
        <p:txBody>
          <a:bodyPr/>
          <a:lstStyle/>
          <a:p>
            <a:r>
              <a:rPr lang="pl-PL" dirty="0" smtClean="0"/>
              <a:t>Formularz zbioru danych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08074" y="2659514"/>
            <a:ext cx="6827311" cy="3424107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Ważne jest zapisywanie wszystkich wyników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obserwacji w formularzu zbioru </a:t>
            </a:r>
            <a:r>
              <a:rPr lang="pl-PL" dirty="0" smtClean="0"/>
              <a:t>danych. </a:t>
            </a:r>
            <a:br>
              <a:rPr lang="pl-PL" dirty="0" smtClean="0"/>
            </a:br>
            <a:r>
              <a:rPr lang="pl-PL" dirty="0" smtClean="0"/>
              <a:t>Wszystkie obserwacje opatrzone </a:t>
            </a:r>
            <a:r>
              <a:rPr lang="pl-PL" dirty="0"/>
              <a:t>datą i miejscem zebrania </a:t>
            </a:r>
            <a:r>
              <a:rPr lang="pl-PL" dirty="0" smtClean="0"/>
              <a:t>SĄ wartościowe, </a:t>
            </a:r>
            <a:r>
              <a:rPr lang="pl-PL" dirty="0"/>
              <a:t>jeżeli tylko </a:t>
            </a:r>
            <a:r>
              <a:rPr lang="pl-PL" dirty="0" smtClean="0"/>
              <a:t>zostaną zapisane i </a:t>
            </a:r>
            <a:r>
              <a:rPr lang="pl-PL" dirty="0"/>
              <a:t>udostępniona szerokiemu gronu odbiorców. </a:t>
            </a:r>
          </a:p>
        </p:txBody>
      </p:sp>
      <p:pic>
        <p:nvPicPr>
          <p:cNvPr id="2050" name="Picture 2" descr="http://www.iopan.gda.pl/projects/NaukaObywatelska/images/tabela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203" y="764088"/>
            <a:ext cx="4483810" cy="5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96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Dokumentacja miejsca i obiektu badań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13567" y="2705295"/>
            <a:ext cx="5243186" cy="3424107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Pamiętajmy o udokumentowaniu miejsca </a:t>
            </a:r>
            <a:r>
              <a:rPr lang="pl-PL" dirty="0"/>
              <a:t>i </a:t>
            </a:r>
            <a:r>
              <a:rPr lang="pl-PL" dirty="0" smtClean="0"/>
              <a:t>obiektu </a:t>
            </a:r>
            <a:r>
              <a:rPr lang="pl-PL" dirty="0"/>
              <a:t>badań, w naszym przypadku „ukrytą wodę”.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tym celu wykonujemy zdjęcie aparatem cyfrowym oraz odczytujemy pozycję GPS.</a:t>
            </a:r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24063"/>
            <a:ext cx="5937338" cy="3958225"/>
          </a:xfrm>
        </p:spPr>
      </p:pic>
    </p:spTree>
    <p:extLst>
      <p:ext uri="{BB962C8B-B14F-4D97-AF65-F5344CB8AC3E}">
        <p14:creationId xmlns:p14="http://schemas.microsoft.com/office/powerpoint/2010/main" val="324738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149" y="3945383"/>
            <a:ext cx="3203864" cy="2507372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Nauka obywatelska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71500" y="2367092"/>
            <a:ext cx="10027227" cy="34241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  <a:t>Otwarta partycypacja w badaniach naukowych</a:t>
            </a:r>
          </a:p>
          <a:p>
            <a:pPr marL="0" indent="0" algn="ctr">
              <a:buNone/>
            </a:pPr>
            <a:endParaRPr lang="pl-PL" sz="1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l-PL" b="1" dirty="0" smtClean="0"/>
              <a:t>Nauka </a:t>
            </a:r>
            <a:r>
              <a:rPr lang="pl-PL" b="1" dirty="0"/>
              <a:t>obywatelska </a:t>
            </a:r>
            <a:r>
              <a:rPr lang="pl-PL" dirty="0"/>
              <a:t>(ang. </a:t>
            </a:r>
            <a:r>
              <a:rPr lang="pl-PL" dirty="0" err="1"/>
              <a:t>citizen</a:t>
            </a:r>
            <a:r>
              <a:rPr lang="pl-PL" dirty="0"/>
              <a:t> science) </a:t>
            </a:r>
            <a:r>
              <a:rPr lang="pl-PL" dirty="0" smtClean="0"/>
              <a:t>to </a:t>
            </a:r>
            <a:r>
              <a:rPr lang="pl-PL" dirty="0"/>
              <a:t>badania naukowe,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których wolontariusze współpracują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badaczami zawodowymi, a także </a:t>
            </a:r>
            <a:r>
              <a:rPr lang="pl-PL" dirty="0" smtClean="0"/>
              <a:t>forma </a:t>
            </a:r>
            <a:r>
              <a:rPr lang="pl-PL" dirty="0"/>
              <a:t>edukacji naukowej,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forma </a:t>
            </a:r>
            <a:r>
              <a:rPr lang="pl-PL" dirty="0"/>
              <a:t>współpracy w badaniach naukowych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oraz </a:t>
            </a:r>
            <a:r>
              <a:rPr lang="pl-PL" dirty="0"/>
              <a:t>ruch społeczny. </a:t>
            </a:r>
            <a:r>
              <a:rPr lang="pl-PL" dirty="0" smtClean="0"/>
              <a:t>Polega </a:t>
            </a:r>
            <a:r>
              <a:rPr lang="pl-PL" dirty="0"/>
              <a:t>na zbieraniu obserwacji </a:t>
            </a:r>
            <a:br>
              <a:rPr lang="pl-PL" dirty="0"/>
            </a:br>
            <a:r>
              <a:rPr lang="pl-PL" dirty="0" smtClean="0"/>
              <a:t>przez </a:t>
            </a:r>
            <a:r>
              <a:rPr lang="pl-PL" dirty="0"/>
              <a:t>uczestników projektu, </a:t>
            </a:r>
            <a:r>
              <a:rPr lang="pl-PL" dirty="0" smtClean="0"/>
              <a:t>którzy tworzą </a:t>
            </a:r>
            <a:r>
              <a:rPr lang="pl-PL" dirty="0"/>
              <a:t>powszechnie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dostępną </a:t>
            </a:r>
            <a:r>
              <a:rPr lang="pl-PL" dirty="0"/>
              <a:t>bazę danych.</a:t>
            </a:r>
          </a:p>
        </p:txBody>
      </p:sp>
    </p:spTree>
    <p:extLst>
      <p:ext uri="{BB962C8B-B14F-4D97-AF65-F5344CB8AC3E}">
        <p14:creationId xmlns:p14="http://schemas.microsoft.com/office/powerpoint/2010/main" val="71090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Wyniki – Badania pilotażowe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7777012"/>
              </p:ext>
            </p:extLst>
          </p:nvPr>
        </p:nvGraphicFramePr>
        <p:xfrm>
          <a:off x="290945" y="2098964"/>
          <a:ext cx="11493068" cy="3917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100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– Badania pilotażowe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02179897"/>
              </p:ext>
            </p:extLst>
          </p:nvPr>
        </p:nvGraphicFramePr>
        <p:xfrm>
          <a:off x="643610" y="2214694"/>
          <a:ext cx="10786389" cy="3999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069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74" y="4721949"/>
            <a:ext cx="6336274" cy="1596177"/>
          </a:xfrm>
        </p:spPr>
        <p:txBody>
          <a:bodyPr/>
          <a:lstStyle/>
          <a:p>
            <a:r>
              <a:rPr lang="pl-PL" dirty="0" smtClean="0"/>
              <a:t>Dziękuję za uwagę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230" y="352665"/>
            <a:ext cx="6838836" cy="1299489"/>
          </a:xfrm>
          <a:ln w="28575">
            <a:solidFill>
              <a:schemeClr val="tx1"/>
            </a:solidFill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633" y="2286784"/>
            <a:ext cx="1892365" cy="238033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5255" y="3563135"/>
            <a:ext cx="2154611" cy="238033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590" y="2286784"/>
            <a:ext cx="3810000" cy="25527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955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Formy nauki obywatelskiej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smtClean="0"/>
              <a:t>Wolontariusze mogą:</a:t>
            </a:r>
            <a:endParaRPr lang="pl-PL" dirty="0"/>
          </a:p>
          <a:p>
            <a:r>
              <a:rPr lang="pl-PL" dirty="0"/>
              <a:t>pomagać gromadzić dane (np. przeprowadzać pomiary, wykonywać fotografie),</a:t>
            </a:r>
          </a:p>
          <a:p>
            <a:r>
              <a:rPr lang="pl-PL" dirty="0"/>
              <a:t>pomagać w analizie danych zbieranych przez zawodowych badaczy (np. rozpoznawać i klasyfikować obrazy),</a:t>
            </a:r>
          </a:p>
          <a:p>
            <a:r>
              <a:rPr lang="pl-PL" dirty="0"/>
              <a:t>brać udział w wyprawach badawczych,</a:t>
            </a:r>
          </a:p>
          <a:p>
            <a:r>
              <a:rPr lang="pl-PL" dirty="0"/>
              <a:t>uczestniczyć w konkursach,</a:t>
            </a:r>
          </a:p>
          <a:p>
            <a:r>
              <a:rPr lang="pl-PL" dirty="0"/>
              <a:t>budować i obsługiwać własne przyrządy naukowe w celu zbierania danych do własnych eksperymentów lub do eksperymentów przeprowadzanych w ramach większych projektów itd.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534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 smtClean="0"/>
              <a:t>Ukryta</a:t>
            </a:r>
            <a:r>
              <a:rPr lang="pl-PL" dirty="0" smtClean="0"/>
              <a:t> woda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3775" y="2772433"/>
            <a:ext cx="1036382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/>
              <a:t>Celem projektu</a:t>
            </a:r>
            <a:r>
              <a:rPr lang="pl-PL" sz="2400" dirty="0"/>
              <a:t> jest przeprowadzenie akcji typu „nauka obywatelska” skierowanej na zdobycie informacji oraz uświadomienie społeczeństwu znaczenia wody, której na co dzień nie widzimy.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127" y="645495"/>
            <a:ext cx="1239982" cy="13785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149" y="618517"/>
            <a:ext cx="1350889" cy="199931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247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3384" y="400596"/>
            <a:ext cx="10364451" cy="1596177"/>
          </a:xfrm>
        </p:spPr>
        <p:txBody>
          <a:bodyPr/>
          <a:lstStyle/>
          <a:p>
            <a:r>
              <a:rPr lang="pl-PL" dirty="0" smtClean="0"/>
              <a:t>Obiekty zainteresowania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46135" y="2018985"/>
            <a:ext cx="8682225" cy="3424107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Chodzi o wodę w glebie, podmokłych miejscach w lesie, rowach melioracyjnych, małych potokach i kałużach – tych miejscach zwykle pomijanych w opisach naukowych i uwadze społecznej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66" y="3505193"/>
            <a:ext cx="2675273" cy="143691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pole tekstowe 4"/>
          <p:cNvSpPr txBox="1"/>
          <p:nvPr/>
        </p:nvSpPr>
        <p:spPr>
          <a:xfrm>
            <a:off x="443666" y="4942107"/>
            <a:ext cx="187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Teren podmokły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618" y="3726939"/>
            <a:ext cx="1779001" cy="265992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pole tekstowe 6"/>
          <p:cNvSpPr txBox="1"/>
          <p:nvPr/>
        </p:nvSpPr>
        <p:spPr>
          <a:xfrm>
            <a:off x="9128360" y="6380733"/>
            <a:ext cx="187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Potok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675" y="3866336"/>
            <a:ext cx="1991341" cy="232876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pole tekstowe 8"/>
          <p:cNvSpPr txBox="1"/>
          <p:nvPr/>
        </p:nvSpPr>
        <p:spPr>
          <a:xfrm>
            <a:off x="3368675" y="6196067"/>
            <a:ext cx="187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Rów melioracyjny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53" y="3627498"/>
            <a:ext cx="2690073" cy="1793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pole tekstowe 10"/>
          <p:cNvSpPr txBox="1"/>
          <p:nvPr/>
        </p:nvSpPr>
        <p:spPr>
          <a:xfrm>
            <a:off x="5514917" y="5420880"/>
            <a:ext cx="187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Strumień</a:t>
            </a:r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123" y="1844106"/>
            <a:ext cx="2565890" cy="170391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3" name="pole tekstowe 12"/>
          <p:cNvSpPr txBox="1"/>
          <p:nvPr/>
        </p:nvSpPr>
        <p:spPr>
          <a:xfrm>
            <a:off x="10649180" y="3548017"/>
            <a:ext cx="113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</a:t>
            </a:r>
            <a:r>
              <a:rPr lang="pl-PL" dirty="0" smtClean="0"/>
              <a:t>ałuże</a:t>
            </a:r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9503" y="679225"/>
            <a:ext cx="1014526" cy="112791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799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Dziedziny</a:t>
            </a:r>
            <a:endParaRPr lang="pl-PL" dirty="0"/>
          </a:p>
        </p:txBody>
      </p:sp>
      <p:pic>
        <p:nvPicPr>
          <p:cNvPr id="10" name="Symbol zastępczy obrazu 9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4" b="5444"/>
          <a:stretch>
            <a:fillRect/>
          </a:stretch>
        </p:blipFill>
        <p:spPr>
          <a:xfrm>
            <a:off x="470848" y="2031500"/>
            <a:ext cx="2019628" cy="1691835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half" idx="18"/>
          </p:nvPr>
        </p:nvSpPr>
        <p:spPr>
          <a:xfrm>
            <a:off x="511109" y="4883687"/>
            <a:ext cx="1648204" cy="1311456"/>
          </a:xfrm>
        </p:spPr>
        <p:txBody>
          <a:bodyPr/>
          <a:lstStyle/>
          <a:p>
            <a:r>
              <a:rPr lang="pl-PL" b="1" dirty="0"/>
              <a:t>Fauna wodna</a:t>
            </a:r>
          </a:p>
          <a:p>
            <a:endParaRPr lang="pl-PL" dirty="0"/>
          </a:p>
        </p:txBody>
      </p:sp>
      <p:sp>
        <p:nvSpPr>
          <p:cNvPr id="32" name="Symbol zastępczy tekstu 5"/>
          <p:cNvSpPr txBox="1">
            <a:spLocks/>
          </p:cNvSpPr>
          <p:nvPr/>
        </p:nvSpPr>
        <p:spPr>
          <a:xfrm>
            <a:off x="4595159" y="4357220"/>
            <a:ext cx="3301828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33" name="Symbol zastępczy tekstu 7"/>
          <p:cNvSpPr txBox="1">
            <a:spLocks/>
          </p:cNvSpPr>
          <p:nvPr/>
        </p:nvSpPr>
        <p:spPr>
          <a:xfrm>
            <a:off x="4593748" y="4933480"/>
            <a:ext cx="3303352" cy="10101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pic>
        <p:nvPicPr>
          <p:cNvPr id="20" name="Symbol zastępczy obrazu 19"/>
          <p:cNvPicPr>
            <a:picLocks noGrp="1" noChangeAspect="1"/>
          </p:cNvPicPr>
          <p:nvPr>
            <p:ph type="pic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" r="5234"/>
          <a:stretch>
            <a:fillRect/>
          </a:stretch>
        </p:blipFill>
        <p:spPr>
          <a:xfrm>
            <a:off x="9764300" y="2078163"/>
            <a:ext cx="1963924" cy="1645172"/>
          </a:xfrm>
        </p:spPr>
      </p:pic>
      <p:sp>
        <p:nvSpPr>
          <p:cNvPr id="38" name="Symbol zastępczy tekstu 2"/>
          <p:cNvSpPr>
            <a:spLocks noGrp="1"/>
          </p:cNvSpPr>
          <p:nvPr>
            <p:ph type="body" idx="1"/>
          </p:nvPr>
        </p:nvSpPr>
        <p:spPr>
          <a:xfrm>
            <a:off x="9764300" y="4037493"/>
            <a:ext cx="1937286" cy="532035"/>
          </a:xfrm>
        </p:spPr>
        <p:txBody>
          <a:bodyPr/>
          <a:lstStyle/>
          <a:p>
            <a:r>
              <a:rPr lang="pl-PL" dirty="0" smtClean="0"/>
              <a:t>Projekt nr 5</a:t>
            </a:r>
            <a:endParaRPr lang="pl-PL" dirty="0"/>
          </a:p>
        </p:txBody>
      </p:sp>
      <p:sp>
        <p:nvSpPr>
          <p:cNvPr id="39" name="Symbol zastępczy tekstu 4"/>
          <p:cNvSpPr>
            <a:spLocks noGrp="1"/>
          </p:cNvSpPr>
          <p:nvPr>
            <p:ph type="body" sz="half" idx="18"/>
          </p:nvPr>
        </p:nvSpPr>
        <p:spPr>
          <a:xfrm>
            <a:off x="2807702" y="4933480"/>
            <a:ext cx="1786046" cy="1311456"/>
          </a:xfrm>
        </p:spPr>
        <p:txBody>
          <a:bodyPr/>
          <a:lstStyle/>
          <a:p>
            <a:r>
              <a:rPr lang="pl-PL" b="1" dirty="0"/>
              <a:t>Charakterystyka fizyko-chemiczna wód</a:t>
            </a:r>
          </a:p>
        </p:txBody>
      </p:sp>
      <p:sp>
        <p:nvSpPr>
          <p:cNvPr id="41" name="Symbol zastępczy tekstu 4"/>
          <p:cNvSpPr>
            <a:spLocks noGrp="1"/>
          </p:cNvSpPr>
          <p:nvPr>
            <p:ph type="body" sz="half" idx="18"/>
          </p:nvPr>
        </p:nvSpPr>
        <p:spPr>
          <a:xfrm>
            <a:off x="5125022" y="4962088"/>
            <a:ext cx="1646793" cy="1311456"/>
          </a:xfrm>
        </p:spPr>
        <p:txBody>
          <a:bodyPr/>
          <a:lstStyle/>
          <a:p>
            <a:r>
              <a:rPr lang="pl-PL" b="1" dirty="0"/>
              <a:t>Mineralne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i </a:t>
            </a:r>
            <a:r>
              <a:rPr lang="pl-PL" b="1" dirty="0"/>
              <a:t>organiczne cząsteczki zawiesin</a:t>
            </a:r>
          </a:p>
        </p:txBody>
      </p:sp>
      <p:sp>
        <p:nvSpPr>
          <p:cNvPr id="46" name="Symbol zastępczy tekstu 4"/>
          <p:cNvSpPr>
            <a:spLocks noGrp="1"/>
          </p:cNvSpPr>
          <p:nvPr>
            <p:ph type="body" sz="half" idx="18"/>
          </p:nvPr>
        </p:nvSpPr>
        <p:spPr>
          <a:xfrm>
            <a:off x="7448297" y="4870101"/>
            <a:ext cx="1819035" cy="1311456"/>
          </a:xfrm>
        </p:spPr>
        <p:txBody>
          <a:bodyPr/>
          <a:lstStyle/>
          <a:p>
            <a:r>
              <a:rPr lang="pl-PL" b="1" dirty="0"/>
              <a:t>Procesy </a:t>
            </a:r>
            <a:r>
              <a:rPr lang="pl-PL" b="1" dirty="0" smtClean="0"/>
              <a:t>mikrobiologiczne</a:t>
            </a:r>
            <a:endParaRPr lang="pl-PL" b="1" dirty="0"/>
          </a:p>
          <a:p>
            <a:endParaRPr lang="pl-PL" dirty="0"/>
          </a:p>
        </p:txBody>
      </p:sp>
      <p:sp>
        <p:nvSpPr>
          <p:cNvPr id="48" name="Symbol zastępczy tekstu 4"/>
          <p:cNvSpPr>
            <a:spLocks noGrp="1"/>
          </p:cNvSpPr>
          <p:nvPr>
            <p:ph type="body" sz="half" idx="18"/>
          </p:nvPr>
        </p:nvSpPr>
        <p:spPr>
          <a:xfrm>
            <a:off x="9764300" y="4883687"/>
            <a:ext cx="1646793" cy="1311456"/>
          </a:xfrm>
        </p:spPr>
        <p:txBody>
          <a:bodyPr/>
          <a:lstStyle/>
          <a:p>
            <a:r>
              <a:rPr lang="pl-PL" b="1" dirty="0"/>
              <a:t>Wykorzystanie „ukrytej” wody</a:t>
            </a:r>
          </a:p>
          <a:p>
            <a:endParaRPr lang="pl-PL" dirty="0"/>
          </a:p>
        </p:txBody>
      </p:sp>
      <p:sp>
        <p:nvSpPr>
          <p:cNvPr id="23" name="Symbol zastępczy tekstu 2"/>
          <p:cNvSpPr>
            <a:spLocks noGrp="1"/>
          </p:cNvSpPr>
          <p:nvPr>
            <p:ph type="body" idx="1"/>
          </p:nvPr>
        </p:nvSpPr>
        <p:spPr>
          <a:xfrm>
            <a:off x="2807702" y="4091202"/>
            <a:ext cx="1947677" cy="532035"/>
          </a:xfrm>
        </p:spPr>
        <p:txBody>
          <a:bodyPr/>
          <a:lstStyle/>
          <a:p>
            <a:r>
              <a:rPr lang="pl-PL" dirty="0" smtClean="0"/>
              <a:t>Projekt nr 2</a:t>
            </a:r>
            <a:endParaRPr lang="pl-PL" dirty="0"/>
          </a:p>
        </p:txBody>
      </p:sp>
      <p:sp>
        <p:nvSpPr>
          <p:cNvPr id="24" name="Symbol zastępczy tekstu 2"/>
          <p:cNvSpPr>
            <a:spLocks noGrp="1"/>
          </p:cNvSpPr>
          <p:nvPr>
            <p:ph type="body" idx="1"/>
          </p:nvPr>
        </p:nvSpPr>
        <p:spPr>
          <a:xfrm>
            <a:off x="7436621" y="4064060"/>
            <a:ext cx="1914930" cy="548932"/>
          </a:xfrm>
        </p:spPr>
        <p:txBody>
          <a:bodyPr/>
          <a:lstStyle/>
          <a:p>
            <a:r>
              <a:rPr lang="pl-PL" dirty="0" smtClean="0"/>
              <a:t>Projekt nr 4</a:t>
            </a:r>
            <a:endParaRPr lang="pl-PL" dirty="0"/>
          </a:p>
        </p:txBody>
      </p:sp>
      <p:sp>
        <p:nvSpPr>
          <p:cNvPr id="25" name="Symbol zastępczy tekstu 2"/>
          <p:cNvSpPr>
            <a:spLocks noGrp="1"/>
          </p:cNvSpPr>
          <p:nvPr>
            <p:ph type="body" idx="1"/>
          </p:nvPr>
        </p:nvSpPr>
        <p:spPr>
          <a:xfrm>
            <a:off x="5127357" y="4100108"/>
            <a:ext cx="1937286" cy="532035"/>
          </a:xfrm>
        </p:spPr>
        <p:txBody>
          <a:bodyPr/>
          <a:lstStyle/>
          <a:p>
            <a:r>
              <a:rPr lang="pl-PL" dirty="0" smtClean="0"/>
              <a:t>Projekt nr 3</a:t>
            </a:r>
            <a:endParaRPr lang="pl-PL" dirty="0"/>
          </a:p>
        </p:txBody>
      </p:sp>
      <p:sp>
        <p:nvSpPr>
          <p:cNvPr id="26" name="Symbol zastępczy tekstu 5"/>
          <p:cNvSpPr txBox="1">
            <a:spLocks/>
          </p:cNvSpPr>
          <p:nvPr/>
        </p:nvSpPr>
        <p:spPr>
          <a:xfrm>
            <a:off x="4595272" y="4357217"/>
            <a:ext cx="3301828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27" name="Symbol zastępczy tekstu 2"/>
          <p:cNvSpPr>
            <a:spLocks noGrp="1"/>
          </p:cNvSpPr>
          <p:nvPr>
            <p:ph type="body" idx="1"/>
          </p:nvPr>
        </p:nvSpPr>
        <p:spPr>
          <a:xfrm>
            <a:off x="513849" y="4060824"/>
            <a:ext cx="1937286" cy="532035"/>
          </a:xfrm>
        </p:spPr>
        <p:txBody>
          <a:bodyPr/>
          <a:lstStyle/>
          <a:p>
            <a:r>
              <a:rPr lang="pl-PL" dirty="0" smtClean="0"/>
              <a:t>Projekt nr 1</a:t>
            </a:r>
            <a:endParaRPr lang="pl-PL" dirty="0"/>
          </a:p>
        </p:txBody>
      </p:sp>
      <p:pic>
        <p:nvPicPr>
          <p:cNvPr id="12" name="Symbol zastępczy obrazu 11"/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5" b="8115"/>
          <a:stretch>
            <a:fillRect/>
          </a:stretch>
        </p:blipFill>
        <p:spPr>
          <a:xfrm>
            <a:off x="2807702" y="2024063"/>
            <a:ext cx="2019826" cy="1692000"/>
          </a:xfrm>
        </p:spPr>
      </p:pic>
      <p:pic>
        <p:nvPicPr>
          <p:cNvPr id="13" name="Symbol zastępczy obrazu 12"/>
          <p:cNvPicPr>
            <a:picLocks noGrp="1" noChangeAspect="1"/>
          </p:cNvPicPr>
          <p:nvPr>
            <p:ph type="pic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" r="3455"/>
          <a:stretch>
            <a:fillRect/>
          </a:stretch>
        </p:blipFill>
        <p:spPr>
          <a:xfrm>
            <a:off x="5125022" y="2078163"/>
            <a:ext cx="2018063" cy="1692000"/>
          </a:xfrm>
        </p:spPr>
      </p:pic>
      <p:pic>
        <p:nvPicPr>
          <p:cNvPr id="19" name="Symbol zastępczy obrazu 18"/>
          <p:cNvPicPr>
            <a:picLocks noGrp="1" noChangeAspect="1"/>
          </p:cNvPicPr>
          <p:nvPr>
            <p:ph type="pic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9" b="8079"/>
          <a:stretch>
            <a:fillRect/>
          </a:stretch>
        </p:blipFill>
        <p:spPr>
          <a:xfrm>
            <a:off x="7454553" y="2109051"/>
            <a:ext cx="2018062" cy="1692000"/>
          </a:xfr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9503" y="679225"/>
            <a:ext cx="1014526" cy="112791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858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>Partnerzy/wykonawcy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83076173"/>
              </p:ext>
            </p:extLst>
          </p:nvPr>
        </p:nvGraphicFramePr>
        <p:xfrm>
          <a:off x="332750" y="2024063"/>
          <a:ext cx="11519998" cy="45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714"/>
                <a:gridCol w="1645714"/>
                <a:gridCol w="1645714"/>
                <a:gridCol w="1645714"/>
                <a:gridCol w="1645714"/>
                <a:gridCol w="1645714"/>
                <a:gridCol w="1645714"/>
              </a:tblGrid>
              <a:tr h="1332536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1583732">
                <a:tc>
                  <a:txBody>
                    <a:bodyPr/>
                    <a:lstStyle/>
                    <a:p>
                      <a:r>
                        <a:rPr lang="pl-PL" sz="18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Dzika Polska</a:t>
                      </a:r>
                    </a:p>
                    <a:p>
                      <a:r>
                        <a:rPr lang="pl-PL" sz="18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Dorota Adamkiewicz</a:t>
                      </a:r>
                      <a:endParaRPr lang="pl-PL" sz="1800" b="1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Dzika Polska</a:t>
                      </a:r>
                    </a:p>
                    <a:p>
                      <a:r>
                        <a:rPr lang="pl-PL" sz="18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Joanna Łęska </a:t>
                      </a:r>
                      <a:endParaRPr lang="pl-PL" sz="1800" b="1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Instytut Oceanologii PAN</a:t>
                      </a:r>
                    </a:p>
                    <a:p>
                      <a:r>
                        <a:rPr lang="pl-PL" sz="18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Lech </a:t>
                      </a:r>
                      <a:r>
                        <a:rPr lang="pl-PL" sz="1800" b="1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Kotwicki</a:t>
                      </a:r>
                      <a:r>
                        <a:rPr lang="pl-PL" sz="18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1800" b="1" i="0" u="none" strike="no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Instytut Oceanologii PAN</a:t>
                      </a:r>
                    </a:p>
                    <a:p>
                      <a:r>
                        <a:rPr lang="pl-PL" sz="18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Joanna Przytarska</a:t>
                      </a:r>
                      <a:endParaRPr lang="pl-PL" sz="1800" b="1" i="0" u="none" strike="no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b="0" i="0" u="none" strike="noStrike" baseline="0" dirty="0" smtClean="0">
                          <a:solidFill>
                            <a:schemeClr val="tx1"/>
                          </a:solidFill>
                        </a:rPr>
                        <a:t>Instytut Oceanologii PAN</a:t>
                      </a:r>
                    </a:p>
                    <a:p>
                      <a:r>
                        <a:rPr lang="pl-PL" sz="1800" b="1" i="0" u="none" strike="noStrike" baseline="0" dirty="0" smtClean="0">
                          <a:solidFill>
                            <a:schemeClr val="tx1"/>
                          </a:solidFill>
                        </a:rPr>
                        <a:t>Jan Marcin Węsławski</a:t>
                      </a:r>
                      <a:endParaRPr lang="pl-PL" sz="1800" b="1" i="0" u="none" strike="no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b="0" i="0" u="none" strike="noStrike" baseline="0" dirty="0" smtClean="0">
                          <a:solidFill>
                            <a:schemeClr val="tx1"/>
                          </a:solidFill>
                        </a:rPr>
                        <a:t>Gdański Uniwersytet Medyczny</a:t>
                      </a:r>
                    </a:p>
                    <a:p>
                      <a:r>
                        <a:rPr lang="pl-PL" sz="18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Maria Bartoszewicz </a:t>
                      </a:r>
                      <a:endParaRPr lang="pl-PL" sz="1800" b="1" i="0" u="none" strike="no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Instytut Oceanologii PAN</a:t>
                      </a:r>
                    </a:p>
                    <a:p>
                      <a:r>
                        <a:rPr lang="pl-PL" sz="18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Joanna Piwowarczyk</a:t>
                      </a:r>
                      <a:endParaRPr lang="pl-PL" sz="1800" b="1" i="0" u="none" strike="no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83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i="0" dirty="0" smtClean="0">
                          <a:latin typeface="+mn-lt"/>
                        </a:rPr>
                        <a:t>Autorka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i="0" dirty="0" smtClean="0">
                          <a:latin typeface="+mn-lt"/>
                        </a:rPr>
                        <a:t>Reżyser</a:t>
                      </a:r>
                    </a:p>
                    <a:p>
                      <a:endParaRPr lang="pl-PL" sz="18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i="0" dirty="0" smtClean="0">
                          <a:latin typeface="+mn-lt"/>
                        </a:rPr>
                        <a:t>Autorka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i="0" dirty="0" smtClean="0">
                          <a:latin typeface="+mn-lt"/>
                        </a:rPr>
                        <a:t>Reżyser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Biolog morski</a:t>
                      </a:r>
                    </a:p>
                    <a:p>
                      <a:r>
                        <a:rPr lang="pl-PL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Opiekun projektu nr 1</a:t>
                      </a:r>
                      <a:endParaRPr lang="pl-PL" sz="1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Biolog morski</a:t>
                      </a:r>
                    </a:p>
                    <a:p>
                      <a:r>
                        <a:rPr lang="pl-PL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Opiekun projektu nr 2</a:t>
                      </a:r>
                      <a:endParaRPr lang="pl-PL" sz="1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Biolog morski</a:t>
                      </a:r>
                    </a:p>
                    <a:p>
                      <a:r>
                        <a:rPr lang="pl-PL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Opiekun projektu nr 3</a:t>
                      </a:r>
                      <a:endParaRPr lang="pl-PL" sz="1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Oceanograf Opiekun projektu nr 4</a:t>
                      </a:r>
                      <a:endParaRPr lang="pl-PL" sz="1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Ekonomia środowiska naturalnego </a:t>
                      </a:r>
                      <a:endParaRPr lang="pl-PL" sz="1800" i="0" dirty="0" smtClean="0"/>
                    </a:p>
                    <a:p>
                      <a:r>
                        <a:rPr lang="pl-PL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Opiekun projektu nr 5</a:t>
                      </a:r>
                      <a:endParaRPr lang="pl-PL" sz="1800" i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" name="Obraz 21" descr="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63" y="2331406"/>
            <a:ext cx="666750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Obraz 22" descr=" 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280" y="2331406"/>
            <a:ext cx="666750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Obraz 23" descr=" 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528" y="2302046"/>
            <a:ext cx="666750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Obraz 24" descr=" 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833" y="2331406"/>
            <a:ext cx="666750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Obraz 25" descr=" 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174" y="2302047"/>
            <a:ext cx="666750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Obraz 26" descr="MB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645" y="2331406"/>
            <a:ext cx="666750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Obraz 27" descr=" 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291" y="2302047"/>
            <a:ext cx="666750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9503" y="679225"/>
            <a:ext cx="1014526" cy="112791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281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622" y="284519"/>
            <a:ext cx="10364451" cy="1596177"/>
          </a:xfrm>
        </p:spPr>
        <p:txBody>
          <a:bodyPr/>
          <a:lstStyle/>
          <a:p>
            <a:r>
              <a:rPr lang="pl-PL" dirty="0" smtClean="0"/>
              <a:t>Gdzie znaleźć informacje 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92793" y="2024063"/>
            <a:ext cx="10363826" cy="3424107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Jak przeprowadzić akcję i zebrać rzetelne dane:</a:t>
            </a:r>
          </a:p>
          <a:p>
            <a:pPr marL="0" indent="0">
              <a:buNone/>
            </a:pPr>
            <a:r>
              <a:rPr lang="pl-PL" dirty="0" smtClean="0"/>
              <a:t>	http</a:t>
            </a:r>
            <a:r>
              <a:rPr lang="pl-PL" dirty="0"/>
              <a:t>://www.iopan.gda.pl/projects/NaukaObywatelska/index2.html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427" y="3044443"/>
            <a:ext cx="5761971" cy="324110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315" y="3044443"/>
            <a:ext cx="2865360" cy="33338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503" y="679225"/>
            <a:ext cx="1014526" cy="112791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Obraz 6" descr="E:\ART\loga\iopan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848" y="2530258"/>
            <a:ext cx="269309" cy="408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503" y="284519"/>
            <a:ext cx="2434844" cy="16232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883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4" y="427886"/>
            <a:ext cx="10364451" cy="1596177"/>
          </a:xfrm>
        </p:spPr>
        <p:txBody>
          <a:bodyPr/>
          <a:lstStyle/>
          <a:p>
            <a:r>
              <a:rPr lang="pl-PL" dirty="0" smtClean="0"/>
              <a:t>Jak przeprowadzić badania Ukrytej wody?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3774" y="2024063"/>
            <a:ext cx="10363826" cy="3424107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	Na przykładzie projektu 2:  </a:t>
            </a:r>
            <a:r>
              <a:rPr lang="pl-PL" b="1" dirty="0" smtClean="0"/>
              <a:t>Charakterystyka </a:t>
            </a:r>
            <a:r>
              <a:rPr lang="pl-PL" b="1" dirty="0"/>
              <a:t>fizyko-chemiczna wód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72" y="3048836"/>
            <a:ext cx="5190000" cy="3114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774" y="3048836"/>
            <a:ext cx="5527811" cy="3114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685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opla">
  <a:themeElements>
    <a:clrScheme name="Ciepły niebiesk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rop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op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Kropla</Template>
  <TotalTime>1807</TotalTime>
  <Words>485</Words>
  <Application>Microsoft Office PowerPoint</Application>
  <PresentationFormat>Panoramiczny</PresentationFormat>
  <Paragraphs>90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5" baseType="lpstr">
      <vt:lpstr>Arial</vt:lpstr>
      <vt:lpstr>Tw Cen MT</vt:lpstr>
      <vt:lpstr>Kropla</vt:lpstr>
      <vt:lpstr>UKRYTA WODA Właściwości Fizyko-chemiczne wody</vt:lpstr>
      <vt:lpstr>Nauka obywatelska</vt:lpstr>
      <vt:lpstr>Formy nauki obywatelskiej</vt:lpstr>
      <vt:lpstr>Ukryta woda</vt:lpstr>
      <vt:lpstr>Obiekty zainteresowania</vt:lpstr>
      <vt:lpstr>Dziedziny</vt:lpstr>
      <vt:lpstr> Partnerzy/wykonawcy </vt:lpstr>
      <vt:lpstr>Gdzie znaleźć informacje ?</vt:lpstr>
      <vt:lpstr>Jak przeprowadzić badania Ukrytej wody?</vt:lpstr>
      <vt:lpstr>Mapa</vt:lpstr>
      <vt:lpstr>GPS i APARAT</vt:lpstr>
      <vt:lpstr>analiz własności fizycznych  I chemicznych wody</vt:lpstr>
      <vt:lpstr>Temperatura wody</vt:lpstr>
      <vt:lpstr>Odczyn (PH)</vt:lpstr>
      <vt:lpstr>Azotany</vt:lpstr>
      <vt:lpstr>ALTERNATYWNA METODA</vt:lpstr>
      <vt:lpstr>Przewodnictwo</vt:lpstr>
      <vt:lpstr>Formularz zbioru danych</vt:lpstr>
      <vt:lpstr>Dokumentacja miejsca i obiektu badań </vt:lpstr>
      <vt:lpstr>Wyniki – Badania pilotażowe</vt:lpstr>
      <vt:lpstr>Wyniki – Badania pilotażowe</vt:lpstr>
      <vt:lpstr>Dziękuję za uwagę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Gothca</dc:creator>
  <cp:lastModifiedBy>Gothca</cp:lastModifiedBy>
  <cp:revision>83</cp:revision>
  <dcterms:created xsi:type="dcterms:W3CDTF">2015-02-21T19:57:11Z</dcterms:created>
  <dcterms:modified xsi:type="dcterms:W3CDTF">2015-05-07T12:48:09Z</dcterms:modified>
</cp:coreProperties>
</file>