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8" r:id="rId4"/>
    <p:sldId id="263" r:id="rId5"/>
    <p:sldId id="259" r:id="rId6"/>
    <p:sldId id="267" r:id="rId7"/>
    <p:sldId id="262" r:id="rId8"/>
    <p:sldId id="265" r:id="rId9"/>
    <p:sldId id="264" r:id="rId10"/>
    <p:sldId id="269" r:id="rId11"/>
    <p:sldId id="270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0F7-897C-4D44-8E70-6BC2451F16DF}" type="datetimeFigureOut">
              <a:rPr lang="pl-PL" smtClean="0"/>
              <a:t>2015-05-13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6447-82EC-4C70-AA63-7557B4259D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73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0F7-897C-4D44-8E70-6BC2451F16DF}" type="datetimeFigureOut">
              <a:rPr lang="pl-PL" smtClean="0"/>
              <a:t>2015-05-13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6447-82EC-4C70-AA63-7557B4259D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240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0F7-897C-4D44-8E70-6BC2451F16DF}" type="datetimeFigureOut">
              <a:rPr lang="pl-PL" smtClean="0"/>
              <a:t>2015-05-13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6447-82EC-4C70-AA63-7557B4259D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595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0F7-897C-4D44-8E70-6BC2451F16DF}" type="datetimeFigureOut">
              <a:rPr lang="pl-PL" smtClean="0"/>
              <a:t>2015-05-13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6447-82EC-4C70-AA63-7557B4259D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345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0F7-897C-4D44-8E70-6BC2451F16DF}" type="datetimeFigureOut">
              <a:rPr lang="pl-PL" smtClean="0"/>
              <a:t>2015-05-13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6447-82EC-4C70-AA63-7557B4259D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970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0F7-897C-4D44-8E70-6BC2451F16DF}" type="datetimeFigureOut">
              <a:rPr lang="pl-PL" smtClean="0"/>
              <a:t>2015-05-13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6447-82EC-4C70-AA63-7557B4259D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258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0F7-897C-4D44-8E70-6BC2451F16DF}" type="datetimeFigureOut">
              <a:rPr lang="pl-PL" smtClean="0"/>
              <a:t>2015-05-13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6447-82EC-4C70-AA63-7557B4259D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645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0F7-897C-4D44-8E70-6BC2451F16DF}" type="datetimeFigureOut">
              <a:rPr lang="pl-PL" smtClean="0"/>
              <a:t>2015-05-13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6447-82EC-4C70-AA63-7557B4259D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16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0F7-897C-4D44-8E70-6BC2451F16DF}" type="datetimeFigureOut">
              <a:rPr lang="pl-PL" smtClean="0"/>
              <a:t>2015-05-13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6447-82EC-4C70-AA63-7557B4259D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087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0F7-897C-4D44-8E70-6BC2451F16DF}" type="datetimeFigureOut">
              <a:rPr lang="pl-PL" smtClean="0"/>
              <a:t>2015-05-13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6447-82EC-4C70-AA63-7557B4259D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46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B0F7-897C-4D44-8E70-6BC2451F16DF}" type="datetimeFigureOut">
              <a:rPr lang="pl-PL" smtClean="0"/>
              <a:t>2015-05-13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6447-82EC-4C70-AA63-7557B4259D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187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FB0F7-897C-4D44-8E70-6BC2451F16DF}" type="datetimeFigureOut">
              <a:rPr lang="pl-PL" smtClean="0"/>
              <a:t>2015-05-13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D6447-82EC-4C70-AA63-7557B4259D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830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50000">
                <a:srgbClr val="336699"/>
              </a:gs>
              <a:gs pos="100000">
                <a:srgbClr val="182F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pl-PL" dirty="0"/>
          </a:p>
        </p:txBody>
      </p:sp>
      <p:sp>
        <p:nvSpPr>
          <p:cNvPr id="3075" name="Rectangle 16"/>
          <p:cNvSpPr>
            <a:spLocks noChangeArrowheads="1"/>
          </p:cNvSpPr>
          <p:nvPr/>
        </p:nvSpPr>
        <p:spPr bwMode="auto">
          <a:xfrm>
            <a:off x="0" y="6742113"/>
            <a:ext cx="9144000" cy="115887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>
              <a:solidFill>
                <a:srgbClr val="336699"/>
              </a:solidFill>
            </a:endParaRPr>
          </a:p>
        </p:txBody>
      </p:sp>
      <p:sp>
        <p:nvSpPr>
          <p:cNvPr id="3076" name="Text Box 44"/>
          <p:cNvSpPr txBox="1">
            <a:spLocks noChangeArrowheads="1"/>
          </p:cNvSpPr>
          <p:nvPr/>
        </p:nvSpPr>
        <p:spPr bwMode="auto">
          <a:xfrm>
            <a:off x="127024" y="121456"/>
            <a:ext cx="90169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l-PL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Ukryta Woda. </a:t>
            </a:r>
            <a:endParaRPr lang="pl-PL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8532813" y="6084888"/>
            <a:ext cx="611187" cy="773112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6200775"/>
            <a:ext cx="52228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malamujer\Desktop\logo\ukrytawod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82" y="576213"/>
            <a:ext cx="1270618" cy="141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lamujer\Desktop\logo\nfosigw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" y="5356378"/>
            <a:ext cx="3325497" cy="136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13470" y="2276872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00007D"/>
                </a:solidFill>
                <a:latin typeface="+mj-lt"/>
                <a:cs typeface="Arial" charset="0"/>
              </a:rPr>
              <a:t>Ukryta</a:t>
            </a:r>
            <a:r>
              <a:rPr lang="pl-PL" sz="4000" b="1" dirty="0" smtClean="0"/>
              <a:t> </a:t>
            </a:r>
            <a:r>
              <a:rPr lang="pl-PL" sz="4000" b="1" dirty="0">
                <a:solidFill>
                  <a:srgbClr val="00007D"/>
                </a:solidFill>
                <a:latin typeface="+mj-lt"/>
                <a:cs typeface="Arial" charset="0"/>
              </a:rPr>
              <a:t>woda: </a:t>
            </a:r>
            <a:endParaRPr lang="pl-PL" sz="4000" b="1" dirty="0" smtClean="0">
              <a:solidFill>
                <a:srgbClr val="00007D"/>
              </a:solidFill>
              <a:latin typeface="+mj-lt"/>
              <a:cs typeface="Arial" charset="0"/>
            </a:endParaRPr>
          </a:p>
          <a:p>
            <a:pPr algn="ctr"/>
            <a:r>
              <a:rPr lang="pl-PL" sz="4000" b="1" dirty="0" smtClean="0">
                <a:solidFill>
                  <a:srgbClr val="00007D"/>
                </a:solidFill>
                <a:latin typeface="+mj-lt"/>
                <a:cs typeface="Arial" charset="0"/>
              </a:rPr>
              <a:t>Od </a:t>
            </a:r>
            <a:r>
              <a:rPr lang="pl-PL" sz="4000" b="1" dirty="0">
                <a:solidFill>
                  <a:srgbClr val="00007D"/>
                </a:solidFill>
                <a:latin typeface="+mj-lt"/>
                <a:cs typeface="Arial" charset="0"/>
              </a:rPr>
              <a:t>edukacji do współdziałania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593778" y="5090095"/>
            <a:ext cx="63221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/>
              <a:t>Projekt nr 5 – Wykorzystanie </a:t>
            </a:r>
            <a:r>
              <a:rPr lang="pl-PL" sz="2000" b="1" dirty="0" smtClean="0"/>
              <a:t>ukrytej wody</a:t>
            </a:r>
          </a:p>
          <a:p>
            <a:pPr algn="r"/>
            <a:r>
              <a:rPr lang="pl-PL" sz="2000" dirty="0" smtClean="0"/>
              <a:t>Opiekun merytoryczny: Joanna Piwowarczyk</a:t>
            </a:r>
            <a:r>
              <a:rPr lang="pl-PL" b="1" dirty="0"/>
              <a:t> </a:t>
            </a:r>
          </a:p>
          <a:p>
            <a:pPr algn="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1798430"/>
      </p:ext>
    </p:extLst>
  </p:cSld>
  <p:clrMapOvr>
    <a:masterClrMapping/>
  </p:clrMapOvr>
  <p:transition spd="slow" advTm="2824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50000">
                <a:srgbClr val="336699"/>
              </a:gs>
              <a:gs pos="100000">
                <a:srgbClr val="182F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pl-PL" dirty="0"/>
          </a:p>
        </p:txBody>
      </p:sp>
      <p:sp>
        <p:nvSpPr>
          <p:cNvPr id="3075" name="Rectangle 16"/>
          <p:cNvSpPr>
            <a:spLocks noChangeArrowheads="1"/>
          </p:cNvSpPr>
          <p:nvPr/>
        </p:nvSpPr>
        <p:spPr bwMode="auto">
          <a:xfrm>
            <a:off x="0" y="6742113"/>
            <a:ext cx="9144000" cy="115887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>
              <a:solidFill>
                <a:srgbClr val="336699"/>
              </a:solidFill>
            </a:endParaRPr>
          </a:p>
        </p:txBody>
      </p:sp>
      <p:sp>
        <p:nvSpPr>
          <p:cNvPr id="3076" name="Text Box 44"/>
          <p:cNvSpPr txBox="1">
            <a:spLocks noChangeArrowheads="1"/>
          </p:cNvSpPr>
          <p:nvPr/>
        </p:nvSpPr>
        <p:spPr bwMode="auto">
          <a:xfrm>
            <a:off x="127024" y="121456"/>
            <a:ext cx="90169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l-PL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Ukryta Woda</a:t>
            </a:r>
            <a:endParaRPr lang="pl-PL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8532813" y="6084888"/>
            <a:ext cx="611187" cy="773112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6200775"/>
            <a:ext cx="52228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1617" y="708064"/>
            <a:ext cx="8211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2800" b="1" dirty="0" smtClean="0">
                <a:solidFill>
                  <a:srgbClr val="00007D"/>
                </a:solidFill>
                <a:latin typeface="+mj-lt"/>
              </a:rPr>
              <a:t>Kształtowanie postaw </a:t>
            </a:r>
            <a:r>
              <a:rPr lang="pl-PL" sz="2800" b="1" dirty="0" err="1" smtClean="0">
                <a:solidFill>
                  <a:srgbClr val="00007D"/>
                </a:solidFill>
                <a:latin typeface="+mj-lt"/>
              </a:rPr>
              <a:t>prośrodowiskowych</a:t>
            </a:r>
            <a:endParaRPr lang="en-GB" sz="2800" b="1" dirty="0">
              <a:solidFill>
                <a:srgbClr val="00007D"/>
              </a:solidFill>
              <a:latin typeface="+mj-lt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1374861" y="1484784"/>
            <a:ext cx="1728192" cy="2520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Wiedza</a:t>
            </a:r>
            <a:endParaRPr lang="pl-PL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3707904" y="1499473"/>
            <a:ext cx="1800200" cy="25055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Postawy i świadomość </a:t>
            </a:r>
            <a:endParaRPr lang="pl-PL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5859648" y="1484784"/>
            <a:ext cx="1880704" cy="2520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Zachowanie</a:t>
            </a:r>
            <a:endParaRPr lang="pl-PL" dirty="0"/>
          </a:p>
        </p:txBody>
      </p:sp>
      <p:sp>
        <p:nvSpPr>
          <p:cNvPr id="13" name="Strzałka w prawo 12"/>
          <p:cNvSpPr/>
          <p:nvPr/>
        </p:nvSpPr>
        <p:spPr>
          <a:xfrm>
            <a:off x="2813310" y="1844824"/>
            <a:ext cx="1296144" cy="395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>
            <a:off x="5126585" y="3235124"/>
            <a:ext cx="1296144" cy="395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6422729" y="6465114"/>
            <a:ext cx="2069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1200" dirty="0"/>
              <a:t>Za</a:t>
            </a:r>
            <a:r>
              <a:rPr lang="pl-PL" sz="1200" dirty="0" smtClean="0"/>
              <a:t>: </a:t>
            </a:r>
            <a:r>
              <a:rPr lang="pl-PL" sz="1200" dirty="0" err="1" smtClean="0"/>
              <a:t>Kollmuss</a:t>
            </a:r>
            <a:r>
              <a:rPr lang="pl-PL" sz="1200" dirty="0" smtClean="0"/>
              <a:t> &amp; </a:t>
            </a:r>
            <a:r>
              <a:rPr lang="pl-PL" sz="1200" dirty="0" err="1" smtClean="0"/>
              <a:t>Agyeman</a:t>
            </a:r>
            <a:r>
              <a:rPr lang="pl-PL" sz="1200" dirty="0" smtClean="0"/>
              <a:t> 2010</a:t>
            </a:r>
            <a:endParaRPr lang="pl-PL" sz="1200" dirty="0"/>
          </a:p>
        </p:txBody>
      </p:sp>
      <p:sp>
        <p:nvSpPr>
          <p:cNvPr id="18" name="Prostokąt zaokrąglony 17"/>
          <p:cNvSpPr/>
          <p:nvPr/>
        </p:nvSpPr>
        <p:spPr>
          <a:xfrm>
            <a:off x="2051720" y="4581128"/>
            <a:ext cx="1765929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Otoczenie</a:t>
            </a:r>
            <a:endParaRPr lang="pl-PL" dirty="0"/>
          </a:p>
        </p:txBody>
      </p:sp>
      <p:sp>
        <p:nvSpPr>
          <p:cNvPr id="19" name="Prostokąt zaokrąglony 18"/>
          <p:cNvSpPr/>
          <p:nvPr/>
        </p:nvSpPr>
        <p:spPr>
          <a:xfrm>
            <a:off x="1047381" y="5538143"/>
            <a:ext cx="1765929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Emocje</a:t>
            </a:r>
            <a:endParaRPr lang="pl-PL" dirty="0"/>
          </a:p>
        </p:txBody>
      </p:sp>
      <p:sp>
        <p:nvSpPr>
          <p:cNvPr id="20" name="Prostokąt zaokrąglony 19"/>
          <p:cNvSpPr/>
          <p:nvPr/>
        </p:nvSpPr>
        <p:spPr>
          <a:xfrm>
            <a:off x="3461382" y="5538143"/>
            <a:ext cx="197471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Odpowiedzialność</a:t>
            </a:r>
            <a:endParaRPr lang="pl-PL" dirty="0"/>
          </a:p>
        </p:txBody>
      </p:sp>
      <p:sp>
        <p:nvSpPr>
          <p:cNvPr id="21" name="Prostokąt zaokrąglony 20"/>
          <p:cNvSpPr/>
          <p:nvPr/>
        </p:nvSpPr>
        <p:spPr>
          <a:xfrm>
            <a:off x="4891692" y="4591851"/>
            <a:ext cx="1765929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Doświadczenie</a:t>
            </a:r>
            <a:endParaRPr lang="pl-PL" dirty="0"/>
          </a:p>
        </p:txBody>
      </p:sp>
      <p:sp>
        <p:nvSpPr>
          <p:cNvPr id="22" name="Prostokąt zaokrąglony 21"/>
          <p:cNvSpPr/>
          <p:nvPr/>
        </p:nvSpPr>
        <p:spPr>
          <a:xfrm>
            <a:off x="5974423" y="5566737"/>
            <a:ext cx="1765929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Przyzwyczajenia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9082742"/>
      </p:ext>
    </p:extLst>
  </p:cSld>
  <p:clrMapOvr>
    <a:masterClrMapping/>
  </p:clrMapOvr>
  <p:transition spd="slow" advTm="2824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50000">
                <a:srgbClr val="336699"/>
              </a:gs>
              <a:gs pos="100000">
                <a:srgbClr val="182F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pl-PL" dirty="0"/>
          </a:p>
        </p:txBody>
      </p:sp>
      <p:sp>
        <p:nvSpPr>
          <p:cNvPr id="3075" name="Rectangle 16"/>
          <p:cNvSpPr>
            <a:spLocks noChangeArrowheads="1"/>
          </p:cNvSpPr>
          <p:nvPr/>
        </p:nvSpPr>
        <p:spPr bwMode="auto">
          <a:xfrm>
            <a:off x="0" y="6742113"/>
            <a:ext cx="9144000" cy="115887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>
              <a:solidFill>
                <a:srgbClr val="336699"/>
              </a:solidFill>
            </a:endParaRPr>
          </a:p>
        </p:txBody>
      </p:sp>
      <p:sp>
        <p:nvSpPr>
          <p:cNvPr id="3076" name="Text Box 44"/>
          <p:cNvSpPr txBox="1">
            <a:spLocks noChangeArrowheads="1"/>
          </p:cNvSpPr>
          <p:nvPr/>
        </p:nvSpPr>
        <p:spPr bwMode="auto">
          <a:xfrm>
            <a:off x="127024" y="121456"/>
            <a:ext cx="90169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l-PL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Ukryta Woda. </a:t>
            </a:r>
            <a:endParaRPr lang="pl-PL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8532813" y="6084888"/>
            <a:ext cx="611187" cy="773112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6200775"/>
            <a:ext cx="52228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malamujer\Desktop\logo\ukrytawoda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76213"/>
            <a:ext cx="1763688" cy="1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2" y="4941168"/>
            <a:ext cx="7079737" cy="1345264"/>
          </a:xfrm>
          <a:prstGeom prst="rect">
            <a:avLst/>
          </a:prstGeom>
          <a:ln w="19050">
            <a:noFill/>
          </a:ln>
        </p:spPr>
      </p:pic>
      <p:sp>
        <p:nvSpPr>
          <p:cNvPr id="2" name="pole tekstowe 1"/>
          <p:cNvSpPr txBox="1"/>
          <p:nvPr/>
        </p:nvSpPr>
        <p:spPr>
          <a:xfrm>
            <a:off x="1966208" y="3044279"/>
            <a:ext cx="5211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DZIĘKUJĘ ZA UWAGĘ 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2111260452"/>
      </p:ext>
    </p:extLst>
  </p:cSld>
  <p:clrMapOvr>
    <a:masterClrMapping/>
  </p:clrMapOvr>
  <p:transition spd="slow" advTm="2824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50000">
                <a:srgbClr val="336699"/>
              </a:gs>
              <a:gs pos="100000">
                <a:srgbClr val="182F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pl-PL" dirty="0"/>
          </a:p>
        </p:txBody>
      </p:sp>
      <p:sp>
        <p:nvSpPr>
          <p:cNvPr id="3075" name="Rectangle 16"/>
          <p:cNvSpPr>
            <a:spLocks noChangeArrowheads="1"/>
          </p:cNvSpPr>
          <p:nvPr/>
        </p:nvSpPr>
        <p:spPr bwMode="auto">
          <a:xfrm>
            <a:off x="0" y="6742113"/>
            <a:ext cx="9144000" cy="115887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>
              <a:solidFill>
                <a:srgbClr val="336699"/>
              </a:solidFill>
            </a:endParaRPr>
          </a:p>
        </p:txBody>
      </p:sp>
      <p:sp>
        <p:nvSpPr>
          <p:cNvPr id="3076" name="Text Box 44"/>
          <p:cNvSpPr txBox="1">
            <a:spLocks noChangeArrowheads="1"/>
          </p:cNvSpPr>
          <p:nvPr/>
        </p:nvSpPr>
        <p:spPr bwMode="auto">
          <a:xfrm>
            <a:off x="127024" y="121456"/>
            <a:ext cx="90169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l-PL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Ukryta Woda</a:t>
            </a:r>
            <a:endParaRPr lang="pl-PL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8532813" y="6084888"/>
            <a:ext cx="611187" cy="773112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6200775"/>
            <a:ext cx="52228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1617" y="708064"/>
            <a:ext cx="8211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2800" b="1" dirty="0" smtClean="0">
                <a:solidFill>
                  <a:srgbClr val="00007D"/>
                </a:solidFill>
                <a:latin typeface="+mj-lt"/>
              </a:rPr>
              <a:t>Ukryta Woda: kwiecień 2014 – marzec 2015</a:t>
            </a:r>
            <a:endParaRPr lang="en-GB" sz="2800" b="1" dirty="0">
              <a:solidFill>
                <a:srgbClr val="00007D"/>
              </a:solidFill>
              <a:latin typeface="+mj-lt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58912" y="1412776"/>
            <a:ext cx="8226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Cel projektu: 	</a:t>
            </a:r>
            <a:r>
              <a:rPr lang="pl-PL" dirty="0" smtClean="0"/>
              <a:t>przeprowadzenie </a:t>
            </a:r>
            <a:r>
              <a:rPr lang="pl-PL" dirty="0"/>
              <a:t>akcji typu „nauka obywatelska” skierowanej na </a:t>
            </a:r>
            <a:r>
              <a:rPr lang="pl-PL" dirty="0" smtClean="0"/>
              <a:t>		zdobycie </a:t>
            </a:r>
            <a:r>
              <a:rPr lang="pl-PL" dirty="0"/>
              <a:t>informacji oraz uświadomienie społeczeństwu znaczenia </a:t>
            </a:r>
            <a:r>
              <a:rPr lang="pl-PL" dirty="0" smtClean="0"/>
              <a:t>		wody</a:t>
            </a:r>
            <a:r>
              <a:rPr lang="pl-PL" dirty="0"/>
              <a:t>, której na co dzień nie </a:t>
            </a:r>
            <a:r>
              <a:rPr lang="pl-PL" dirty="0" smtClean="0"/>
              <a:t>widzimy</a:t>
            </a:r>
            <a:endParaRPr lang="pl-PL" dirty="0"/>
          </a:p>
          <a:p>
            <a:pPr algn="just"/>
            <a:endParaRPr lang="pl-PL" dirty="0" smtClean="0"/>
          </a:p>
        </p:txBody>
      </p:sp>
      <p:sp>
        <p:nvSpPr>
          <p:cNvPr id="18" name="Prostokąt zaokrąglony 17"/>
          <p:cNvSpPr/>
          <p:nvPr/>
        </p:nvSpPr>
        <p:spPr>
          <a:xfrm>
            <a:off x="6156547" y="2924944"/>
            <a:ext cx="2465165" cy="13523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Projekt nr 3</a:t>
            </a:r>
          </a:p>
          <a:p>
            <a:pPr algn="ctr"/>
            <a:r>
              <a:rPr lang="pl-PL" b="1" dirty="0" smtClean="0"/>
              <a:t>MINERALNE I ORGANICZNE CZĄSTECZKI ZAWIESIN</a:t>
            </a:r>
            <a:endParaRPr lang="pl-PL" b="1" dirty="0"/>
          </a:p>
        </p:txBody>
      </p:sp>
      <p:sp>
        <p:nvSpPr>
          <p:cNvPr id="21" name="Prostokąt zaokrąglony 20"/>
          <p:cNvSpPr/>
          <p:nvPr/>
        </p:nvSpPr>
        <p:spPr>
          <a:xfrm>
            <a:off x="3347864" y="2924944"/>
            <a:ext cx="2448272" cy="1337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Projekt nr 2</a:t>
            </a:r>
          </a:p>
          <a:p>
            <a:pPr algn="ctr"/>
            <a:r>
              <a:rPr lang="pl-PL" b="1" dirty="0" smtClean="0"/>
              <a:t>CHARAKTERYSTYKA FIZYKO-CHEMICZNA WÓD</a:t>
            </a:r>
            <a:endParaRPr lang="pl-PL" b="1" dirty="0"/>
          </a:p>
        </p:txBody>
      </p:sp>
      <p:sp>
        <p:nvSpPr>
          <p:cNvPr id="22" name="Prostokąt zaokrąglony 21"/>
          <p:cNvSpPr/>
          <p:nvPr/>
        </p:nvSpPr>
        <p:spPr>
          <a:xfrm>
            <a:off x="539552" y="2943865"/>
            <a:ext cx="2473222" cy="1333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Projekt nr 1</a:t>
            </a:r>
          </a:p>
          <a:p>
            <a:pPr algn="ctr"/>
            <a:r>
              <a:rPr lang="pl-PL" b="1" dirty="0" smtClean="0"/>
              <a:t>FAUNA WODNA</a:t>
            </a:r>
            <a:endParaRPr lang="pl-PL" b="1" dirty="0"/>
          </a:p>
        </p:txBody>
      </p:sp>
      <p:sp>
        <p:nvSpPr>
          <p:cNvPr id="23" name="Prostokąt zaokrąglony 22"/>
          <p:cNvSpPr/>
          <p:nvPr/>
        </p:nvSpPr>
        <p:spPr>
          <a:xfrm>
            <a:off x="1475656" y="4667829"/>
            <a:ext cx="2520280" cy="144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Projekt nr 4</a:t>
            </a:r>
          </a:p>
          <a:p>
            <a:pPr algn="ctr"/>
            <a:r>
              <a:rPr lang="pl-PL" b="1" dirty="0" smtClean="0"/>
              <a:t>PROCESY MIKROBIOLOGICZNE</a:t>
            </a:r>
            <a:endParaRPr lang="pl-PL" b="1" dirty="0"/>
          </a:p>
        </p:txBody>
      </p:sp>
      <p:sp>
        <p:nvSpPr>
          <p:cNvPr id="24" name="Prostokąt zaokrąglony 23"/>
          <p:cNvSpPr/>
          <p:nvPr/>
        </p:nvSpPr>
        <p:spPr>
          <a:xfrm>
            <a:off x="4508624" y="4668938"/>
            <a:ext cx="2655663" cy="1439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Projekt nr 5 </a:t>
            </a:r>
            <a:r>
              <a:rPr lang="pl-PL" b="1" dirty="0" smtClean="0"/>
              <a:t>WYKORZYSTANIE UKRYTEJ WODY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065189397"/>
      </p:ext>
    </p:extLst>
  </p:cSld>
  <p:clrMapOvr>
    <a:masterClrMapping/>
  </p:clrMapOvr>
  <p:transition spd="slow" advTm="2824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50000">
                <a:srgbClr val="336699"/>
              </a:gs>
              <a:gs pos="100000">
                <a:srgbClr val="182F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pl-PL" dirty="0"/>
          </a:p>
        </p:txBody>
      </p:sp>
      <p:sp>
        <p:nvSpPr>
          <p:cNvPr id="3075" name="Rectangle 16"/>
          <p:cNvSpPr>
            <a:spLocks noChangeArrowheads="1"/>
          </p:cNvSpPr>
          <p:nvPr/>
        </p:nvSpPr>
        <p:spPr bwMode="auto">
          <a:xfrm>
            <a:off x="0" y="6742113"/>
            <a:ext cx="9144000" cy="115887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>
              <a:solidFill>
                <a:srgbClr val="336699"/>
              </a:solidFill>
            </a:endParaRPr>
          </a:p>
        </p:txBody>
      </p:sp>
      <p:sp>
        <p:nvSpPr>
          <p:cNvPr id="3076" name="Text Box 44"/>
          <p:cNvSpPr txBox="1">
            <a:spLocks noChangeArrowheads="1"/>
          </p:cNvSpPr>
          <p:nvPr/>
        </p:nvSpPr>
        <p:spPr bwMode="auto">
          <a:xfrm>
            <a:off x="127024" y="121456"/>
            <a:ext cx="90169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l-PL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Ukryta Woda</a:t>
            </a:r>
            <a:endParaRPr lang="pl-PL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8532813" y="6084888"/>
            <a:ext cx="611187" cy="773112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6200775"/>
            <a:ext cx="52228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1617" y="708064"/>
            <a:ext cx="8211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2800" b="1" dirty="0" smtClean="0">
                <a:solidFill>
                  <a:srgbClr val="00007D"/>
                </a:solidFill>
                <a:latin typeface="+mj-lt"/>
              </a:rPr>
              <a:t>Główne założenia projektu</a:t>
            </a:r>
            <a:endParaRPr lang="en-GB" sz="2800" b="1" dirty="0">
              <a:solidFill>
                <a:srgbClr val="00007D"/>
              </a:solidFill>
              <a:latin typeface="+mj-lt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58912" y="1459739"/>
            <a:ext cx="82261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Ukryta Woda jest projektem implementującym założenia </a:t>
            </a:r>
            <a:r>
              <a:rPr lang="pl-PL" b="1" dirty="0" smtClean="0"/>
              <a:t>Nauki Obywatelskiej</a:t>
            </a:r>
          </a:p>
          <a:p>
            <a:endParaRPr lang="pl-PL" dirty="0"/>
          </a:p>
          <a:p>
            <a:pPr marL="342900" indent="-342900" algn="just">
              <a:buFont typeface="+mj-lt"/>
              <a:buAutoNum type="arabicPeriod"/>
            </a:pPr>
            <a:r>
              <a:rPr lang="pl-PL" dirty="0" smtClean="0"/>
              <a:t>Każdy z projektów  jest możliwy do </a:t>
            </a:r>
            <a:r>
              <a:rPr lang="pl-PL" dirty="0"/>
              <a:t>wykonania przez uczniów szkół podstawowych, </a:t>
            </a:r>
            <a:r>
              <a:rPr lang="pl-PL" dirty="0" smtClean="0"/>
              <a:t>gimnazjalnych oraz średnich</a:t>
            </a:r>
          </a:p>
          <a:p>
            <a:pPr marL="342900" indent="-342900" algn="just">
              <a:buFont typeface="+mj-lt"/>
              <a:buAutoNum type="arabicPeriod"/>
            </a:pPr>
            <a:endParaRPr lang="pl-PL" dirty="0"/>
          </a:p>
          <a:p>
            <a:pPr marL="342900" indent="-342900" algn="just">
              <a:buFont typeface="+mj-lt"/>
              <a:buAutoNum type="arabicPeriod"/>
            </a:pPr>
            <a:r>
              <a:rPr lang="pl-PL" dirty="0" smtClean="0"/>
              <a:t>Sprzęt niezbędny do wykonania badań łatwo można znaleźć w szkole lub </a:t>
            </a:r>
            <a:r>
              <a:rPr lang="pl-PL" dirty="0"/>
              <a:t>w domu</a:t>
            </a:r>
          </a:p>
          <a:p>
            <a:pPr marL="342900" indent="-342900" algn="just">
              <a:buFont typeface="+mj-lt"/>
              <a:buAutoNum type="arabicPeriod"/>
            </a:pPr>
            <a:endParaRPr lang="pl-PL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pl-PL" dirty="0" smtClean="0"/>
              <a:t>Uczniowie wykonują badania samodzielnie, nauczyciele oraz opiekunowie merytoryczni są </a:t>
            </a:r>
            <a:r>
              <a:rPr lang="pl-PL" dirty="0"/>
              <a:t>tylko konsultantami uzyskanych </a:t>
            </a:r>
            <a:r>
              <a:rPr lang="pl-PL" dirty="0" smtClean="0"/>
              <a:t>wyników</a:t>
            </a:r>
          </a:p>
          <a:p>
            <a:pPr marL="342900" indent="-342900" algn="just">
              <a:buFont typeface="+mj-lt"/>
              <a:buAutoNum type="arabicPeriod"/>
            </a:pPr>
            <a:endParaRPr lang="pl-PL" dirty="0"/>
          </a:p>
          <a:p>
            <a:pPr marL="342900" indent="-342900" algn="just">
              <a:buFont typeface="+mj-lt"/>
              <a:buAutoNum type="arabicPeriod"/>
            </a:pPr>
            <a:r>
              <a:rPr lang="pl-PL" dirty="0" smtClean="0"/>
              <a:t>Element nowości - projekty stawiają </a:t>
            </a:r>
            <a:r>
              <a:rPr lang="pl-PL" dirty="0"/>
              <a:t>prawdziwe </a:t>
            </a:r>
            <a:r>
              <a:rPr lang="pl-PL" dirty="0" smtClean="0"/>
              <a:t>pytania i pokazują coś, co nie do końca jest wiadome i zbadane</a:t>
            </a:r>
          </a:p>
          <a:p>
            <a:pPr algn="just"/>
            <a:endParaRPr lang="pl-PL" dirty="0"/>
          </a:p>
          <a:p>
            <a:r>
              <a:rPr lang="pl-PL" dirty="0" smtClean="0"/>
              <a:t>Więcej na stronie: </a:t>
            </a:r>
            <a:r>
              <a:rPr lang="pl-PL" b="1" dirty="0"/>
              <a:t>http://www.iopan.gda.pl/projects/NaukaObywatelska/index2.html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9324375"/>
      </p:ext>
    </p:extLst>
  </p:cSld>
  <p:clrMapOvr>
    <a:masterClrMapping/>
  </p:clrMapOvr>
  <p:transition spd="slow" advTm="2824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50000">
                <a:srgbClr val="336699"/>
              </a:gs>
              <a:gs pos="100000">
                <a:srgbClr val="182F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pl-PL" dirty="0"/>
          </a:p>
        </p:txBody>
      </p:sp>
      <p:sp>
        <p:nvSpPr>
          <p:cNvPr id="3075" name="Rectangle 16"/>
          <p:cNvSpPr>
            <a:spLocks noChangeArrowheads="1"/>
          </p:cNvSpPr>
          <p:nvPr/>
        </p:nvSpPr>
        <p:spPr bwMode="auto">
          <a:xfrm>
            <a:off x="0" y="6742113"/>
            <a:ext cx="9144000" cy="115887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>
              <a:solidFill>
                <a:srgbClr val="336699"/>
              </a:solidFill>
            </a:endParaRPr>
          </a:p>
        </p:txBody>
      </p:sp>
      <p:sp>
        <p:nvSpPr>
          <p:cNvPr id="3076" name="Text Box 44"/>
          <p:cNvSpPr txBox="1">
            <a:spLocks noChangeArrowheads="1"/>
          </p:cNvSpPr>
          <p:nvPr/>
        </p:nvSpPr>
        <p:spPr bwMode="auto">
          <a:xfrm>
            <a:off x="127024" y="121456"/>
            <a:ext cx="90169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l-PL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Ukryta Woda</a:t>
            </a:r>
            <a:endParaRPr lang="pl-PL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8532813" y="6084888"/>
            <a:ext cx="611187" cy="773112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6200775"/>
            <a:ext cx="52228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1617" y="708064"/>
            <a:ext cx="8211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2800" b="1" dirty="0" smtClean="0">
                <a:solidFill>
                  <a:srgbClr val="00007D"/>
                </a:solidFill>
                <a:latin typeface="+mj-lt"/>
              </a:rPr>
              <a:t>Od wielkiego wybuchu do instytucji nauki</a:t>
            </a:r>
            <a:endParaRPr lang="en-GB" sz="2800" b="1" dirty="0">
              <a:solidFill>
                <a:srgbClr val="00007D"/>
              </a:solidFill>
              <a:latin typeface="+mj-lt"/>
            </a:endParaRPr>
          </a:p>
        </p:txBody>
      </p:sp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608" y="1484784"/>
            <a:ext cx="4046601" cy="329302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584689" y="4792974"/>
            <a:ext cx="4109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Gregg </a:t>
            </a:r>
            <a:r>
              <a:rPr lang="en-US" sz="1200" dirty="0" err="1"/>
              <a:t>Henriques</a:t>
            </a:r>
            <a:r>
              <a:rPr lang="en-US" sz="1200" dirty="0"/>
              <a:t>' Tree of Knowledge </a:t>
            </a:r>
            <a:r>
              <a:rPr lang="en-US" sz="1200" dirty="0" smtClean="0"/>
              <a:t>System</a:t>
            </a:r>
            <a:r>
              <a:rPr lang="pl-PL" sz="1200" dirty="0" smtClean="0"/>
              <a:t>’, www.wikipedia.pl</a:t>
            </a:r>
            <a:endParaRPr lang="pl-PL" sz="1200" dirty="0"/>
          </a:p>
        </p:txBody>
      </p:sp>
      <p:pic>
        <p:nvPicPr>
          <p:cNvPr id="11" name="Picture 2" descr="https://satyavrat.files.wordpress.com/2007/10/scie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7" y="1484784"/>
            <a:ext cx="3693180" cy="45717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1927738" y="6083130"/>
            <a:ext cx="21039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www.satyavrat.wordpress.com</a:t>
            </a:r>
            <a:endParaRPr lang="pl-PL" sz="120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327530" y="5267522"/>
            <a:ext cx="450675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2800" b="1" dirty="0" smtClean="0">
                <a:solidFill>
                  <a:srgbClr val="00007D"/>
                </a:solidFill>
                <a:latin typeface="+mj-lt"/>
              </a:rPr>
              <a:t>Ekologia – Ekonomia - Społeczeństwo</a:t>
            </a:r>
            <a:endParaRPr lang="en-GB" sz="2800" b="1" dirty="0">
              <a:solidFill>
                <a:srgbClr val="00007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7457211"/>
      </p:ext>
    </p:extLst>
  </p:cSld>
  <p:clrMapOvr>
    <a:masterClrMapping/>
  </p:clrMapOvr>
  <p:transition spd="slow" advTm="2824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50000">
                <a:srgbClr val="336699"/>
              </a:gs>
              <a:gs pos="100000">
                <a:srgbClr val="182F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pl-PL" dirty="0"/>
          </a:p>
        </p:txBody>
      </p:sp>
      <p:sp>
        <p:nvSpPr>
          <p:cNvPr id="3075" name="Rectangle 16"/>
          <p:cNvSpPr>
            <a:spLocks noChangeArrowheads="1"/>
          </p:cNvSpPr>
          <p:nvPr/>
        </p:nvSpPr>
        <p:spPr bwMode="auto">
          <a:xfrm>
            <a:off x="0" y="6742113"/>
            <a:ext cx="9144000" cy="115887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>
              <a:solidFill>
                <a:srgbClr val="336699"/>
              </a:solidFill>
            </a:endParaRPr>
          </a:p>
        </p:txBody>
      </p:sp>
      <p:sp>
        <p:nvSpPr>
          <p:cNvPr id="3076" name="Text Box 44"/>
          <p:cNvSpPr txBox="1">
            <a:spLocks noChangeArrowheads="1"/>
          </p:cNvSpPr>
          <p:nvPr/>
        </p:nvSpPr>
        <p:spPr bwMode="auto">
          <a:xfrm>
            <a:off x="127024" y="121456"/>
            <a:ext cx="90169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l-PL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Ukryta Woda</a:t>
            </a:r>
            <a:endParaRPr lang="pl-PL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8532813" y="6084888"/>
            <a:ext cx="611187" cy="773112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6200775"/>
            <a:ext cx="52228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95537" y="836712"/>
            <a:ext cx="81372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2800" b="1" dirty="0" smtClean="0">
                <a:solidFill>
                  <a:srgbClr val="00007D"/>
                </a:solidFill>
                <a:latin typeface="+mj-lt"/>
              </a:rPr>
              <a:t>Drabina partycypacji</a:t>
            </a:r>
            <a:endParaRPr lang="en-GB" sz="2800" b="1" dirty="0">
              <a:solidFill>
                <a:srgbClr val="00007D"/>
              </a:solidFill>
              <a:latin typeface="+mj-lt"/>
            </a:endParaRPr>
          </a:p>
        </p:txBody>
      </p:sp>
      <p:sp>
        <p:nvSpPr>
          <p:cNvPr id="3" name="Objaśnienie ze strzałką w górę 2"/>
          <p:cNvSpPr/>
          <p:nvPr/>
        </p:nvSpPr>
        <p:spPr>
          <a:xfrm>
            <a:off x="395536" y="4694874"/>
            <a:ext cx="2808312" cy="1691655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Dekoracja</a:t>
            </a:r>
          </a:p>
          <a:p>
            <a:pPr algn="ctr"/>
            <a:r>
              <a:rPr lang="pl-PL" b="1" dirty="0" smtClean="0">
                <a:solidFill>
                  <a:schemeClr val="tx2"/>
                </a:solidFill>
              </a:rPr>
              <a:t>Manipulacja</a:t>
            </a:r>
            <a:endParaRPr lang="pl-PL" dirty="0"/>
          </a:p>
        </p:txBody>
      </p:sp>
      <p:sp>
        <p:nvSpPr>
          <p:cNvPr id="14" name="Objaśnienie ze strzałką w górę 13"/>
          <p:cNvSpPr/>
          <p:nvPr/>
        </p:nvSpPr>
        <p:spPr>
          <a:xfrm>
            <a:off x="395536" y="2799196"/>
            <a:ext cx="2808312" cy="1691655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Konsultowanie</a:t>
            </a:r>
          </a:p>
          <a:p>
            <a:pPr algn="ctr"/>
            <a:r>
              <a:rPr lang="pl-PL" b="1" dirty="0" smtClean="0">
                <a:solidFill>
                  <a:schemeClr val="tx2"/>
                </a:solidFill>
              </a:rPr>
              <a:t>Informowanie</a:t>
            </a:r>
            <a:endParaRPr lang="pl-PL" dirty="0"/>
          </a:p>
        </p:txBody>
      </p:sp>
      <p:sp>
        <p:nvSpPr>
          <p:cNvPr id="15" name="Objaśnienie ze strzałką w górę 14"/>
          <p:cNvSpPr/>
          <p:nvPr/>
        </p:nvSpPr>
        <p:spPr>
          <a:xfrm>
            <a:off x="395537" y="998996"/>
            <a:ext cx="2808312" cy="1691655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2"/>
                </a:solidFill>
              </a:rPr>
              <a:t>Kontrola obywatelska</a:t>
            </a:r>
          </a:p>
          <a:p>
            <a:pPr algn="ctr"/>
            <a:r>
              <a:rPr lang="pl-PL" b="1" dirty="0" smtClean="0">
                <a:solidFill>
                  <a:schemeClr val="tx2"/>
                </a:solidFill>
              </a:rPr>
              <a:t>Delegacja władzy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3743908" y="5301208"/>
            <a:ext cx="2520281" cy="10853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Brak  udziału / wpływu</a:t>
            </a:r>
            <a:endParaRPr lang="pl-PL" dirty="0"/>
          </a:p>
        </p:txBody>
      </p:sp>
      <p:sp>
        <p:nvSpPr>
          <p:cNvPr id="18" name="Prostokąt zaokrąglony 17"/>
          <p:cNvSpPr/>
          <p:nvPr/>
        </p:nvSpPr>
        <p:spPr>
          <a:xfrm>
            <a:off x="3779914" y="3423202"/>
            <a:ext cx="2448271" cy="10676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Tokenizm</a:t>
            </a:r>
            <a:endParaRPr lang="pl-PL" dirty="0"/>
          </a:p>
        </p:txBody>
      </p:sp>
      <p:sp>
        <p:nvSpPr>
          <p:cNvPr id="19" name="Prostokąt zaokrąglony 18"/>
          <p:cNvSpPr/>
          <p:nvPr/>
        </p:nvSpPr>
        <p:spPr>
          <a:xfrm>
            <a:off x="3779913" y="1646998"/>
            <a:ext cx="2448272" cy="10712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Współdecydowanie</a:t>
            </a:r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6873407" y="4448009"/>
            <a:ext cx="1964999" cy="10406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Edukacja  Promocja</a:t>
            </a:r>
            <a:endParaRPr lang="pl-PL" dirty="0"/>
          </a:p>
        </p:txBody>
      </p:sp>
      <p:sp>
        <p:nvSpPr>
          <p:cNvPr id="22" name="Prostokąt zaokrąglony 21"/>
          <p:cNvSpPr/>
          <p:nvPr/>
        </p:nvSpPr>
        <p:spPr>
          <a:xfrm>
            <a:off x="6876256" y="3161808"/>
            <a:ext cx="1962150" cy="10406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Zaangażowanie</a:t>
            </a:r>
          </a:p>
          <a:p>
            <a:pPr algn="ctr"/>
            <a:r>
              <a:rPr lang="pl-PL" dirty="0" smtClean="0"/>
              <a:t>Partycypacja</a:t>
            </a:r>
          </a:p>
          <a:p>
            <a:pPr algn="ctr"/>
            <a:r>
              <a:rPr lang="pl-PL" dirty="0" smtClean="0"/>
              <a:t>Deliberacja </a:t>
            </a:r>
            <a:endParaRPr lang="pl-PL" dirty="0"/>
          </a:p>
        </p:txBody>
      </p:sp>
      <p:sp>
        <p:nvSpPr>
          <p:cNvPr id="23" name="Prostokąt zaokrąglony 22"/>
          <p:cNvSpPr/>
          <p:nvPr/>
        </p:nvSpPr>
        <p:spPr>
          <a:xfrm>
            <a:off x="6873407" y="1875386"/>
            <a:ext cx="1962150" cy="10406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Współpraca</a:t>
            </a:r>
          </a:p>
          <a:p>
            <a:pPr algn="ctr"/>
            <a:r>
              <a:rPr lang="pl-PL" dirty="0" smtClean="0"/>
              <a:t>Upodmiotowienie </a:t>
            </a:r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5388119" y="6465114"/>
            <a:ext cx="31749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Za: </a:t>
            </a:r>
            <a:r>
              <a:rPr lang="pl-PL" sz="1200" dirty="0" err="1" smtClean="0"/>
              <a:t>Arnstein</a:t>
            </a:r>
            <a:r>
              <a:rPr lang="pl-PL" sz="1200" dirty="0" smtClean="0"/>
              <a:t> 1969 &amp; partycypacjaobywatelska.pl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753652191"/>
      </p:ext>
    </p:extLst>
  </p:cSld>
  <p:clrMapOvr>
    <a:masterClrMapping/>
  </p:clrMapOvr>
  <p:transition spd="slow" advTm="2824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50000">
                <a:srgbClr val="336699"/>
              </a:gs>
              <a:gs pos="100000">
                <a:srgbClr val="182F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pl-PL" dirty="0"/>
          </a:p>
        </p:txBody>
      </p:sp>
      <p:sp>
        <p:nvSpPr>
          <p:cNvPr id="3075" name="Rectangle 16"/>
          <p:cNvSpPr>
            <a:spLocks noChangeArrowheads="1"/>
          </p:cNvSpPr>
          <p:nvPr/>
        </p:nvSpPr>
        <p:spPr bwMode="auto">
          <a:xfrm>
            <a:off x="0" y="6742113"/>
            <a:ext cx="9144000" cy="115887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>
              <a:solidFill>
                <a:srgbClr val="336699"/>
              </a:solidFill>
            </a:endParaRPr>
          </a:p>
        </p:txBody>
      </p:sp>
      <p:sp>
        <p:nvSpPr>
          <p:cNvPr id="3076" name="Text Box 44"/>
          <p:cNvSpPr txBox="1">
            <a:spLocks noChangeArrowheads="1"/>
          </p:cNvSpPr>
          <p:nvPr/>
        </p:nvSpPr>
        <p:spPr bwMode="auto">
          <a:xfrm>
            <a:off x="127024" y="121456"/>
            <a:ext cx="90169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l-PL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Ukryta Woda, Warszawa 20 kwietnia 2015 r. </a:t>
            </a:r>
            <a:endParaRPr lang="pl-PL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8532813" y="6084888"/>
            <a:ext cx="611187" cy="773112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6200775"/>
            <a:ext cx="52228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7025" y="708064"/>
            <a:ext cx="87558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srgbClr val="00007D"/>
                </a:solidFill>
                <a:latin typeface="+mj-lt"/>
              </a:rPr>
              <a:t>Projekt Siedliska </a:t>
            </a:r>
          </a:p>
          <a:p>
            <a:pPr algn="ctr" eaLnBrk="1" hangingPunct="1"/>
            <a:r>
              <a:rPr lang="pl-PL" sz="2600" b="1" dirty="0" smtClean="0">
                <a:solidFill>
                  <a:srgbClr val="00007D"/>
                </a:solidFill>
                <a:latin typeface="+mj-lt"/>
              </a:rPr>
              <a:t>czyli łączenie nauk przyrodniczych z naukami społecznymi</a:t>
            </a:r>
            <a:endParaRPr lang="en-GB" sz="2600" b="1" dirty="0">
              <a:solidFill>
                <a:srgbClr val="00007D"/>
              </a:solidFill>
              <a:latin typeface="+mj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67652" y="1844824"/>
            <a:ext cx="7808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Ukryta woda i ludzie</a:t>
            </a:r>
            <a:endParaRPr lang="pl-PL" dirty="0" smtClean="0"/>
          </a:p>
          <a:p>
            <a:endParaRPr lang="pl-PL" dirty="0"/>
          </a:p>
          <a:p>
            <a:pPr marL="342900" indent="-342900" algn="just">
              <a:buFont typeface="+mj-lt"/>
              <a:buAutoNum type="arabicPeriod"/>
            </a:pPr>
            <a:r>
              <a:rPr lang="pl-PL" dirty="0" smtClean="0"/>
              <a:t>projekt </a:t>
            </a:r>
            <a:r>
              <a:rPr lang="pl-PL" dirty="0"/>
              <a:t>pokazuje, które z form </a:t>
            </a:r>
            <a:r>
              <a:rPr lang="pl-PL" dirty="0" smtClean="0"/>
              <a:t>ukrytej wody </a:t>
            </a:r>
            <a:r>
              <a:rPr lang="pl-PL" dirty="0"/>
              <a:t>są </a:t>
            </a:r>
            <a:r>
              <a:rPr lang="pl-PL" dirty="0" smtClean="0"/>
              <a:t>zauważane przez ludzi oraz to, w jaki sposób ukryta woda jest – lub może być – przez nich wykorzystywana</a:t>
            </a:r>
          </a:p>
          <a:p>
            <a:pPr marL="342900" indent="-342900" algn="just">
              <a:buFont typeface="+mj-lt"/>
              <a:buAutoNum type="arabicPeriod"/>
            </a:pPr>
            <a:endParaRPr lang="pl-PL" dirty="0"/>
          </a:p>
          <a:p>
            <a:pPr marL="342900" indent="-342900" algn="just">
              <a:buFont typeface="+mj-lt"/>
              <a:buAutoNum type="arabicPeriod"/>
            </a:pPr>
            <a:r>
              <a:rPr lang="pl-PL" dirty="0" smtClean="0"/>
              <a:t>projekt łączy obserwacje terenowe z ankietami oraz krótkimi wywiadami</a:t>
            </a:r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  <p:pic>
        <p:nvPicPr>
          <p:cNvPr id="13" name="Picture 6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68356"/>
            <a:ext cx="3126548" cy="217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ole tekstowe 15"/>
          <p:cNvSpPr txBox="1"/>
          <p:nvPr/>
        </p:nvSpPr>
        <p:spPr>
          <a:xfrm>
            <a:off x="6402404" y="6248345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 smtClean="0"/>
              <a:t>Zdjęcie: J. </a:t>
            </a:r>
            <a:r>
              <a:rPr lang="pl-PL" sz="1200" dirty="0" err="1" smtClean="0"/>
              <a:t>Przytarska</a:t>
            </a:r>
            <a:endParaRPr lang="pl-PL" sz="1200" dirty="0"/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6088063"/>
            <a:ext cx="3267817" cy="21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4" y="4022775"/>
            <a:ext cx="3267817" cy="217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ole tekstowe 16"/>
          <p:cNvSpPr txBox="1"/>
          <p:nvPr/>
        </p:nvSpPr>
        <p:spPr>
          <a:xfrm>
            <a:off x="2172185" y="6200775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 smtClean="0"/>
              <a:t>Zdjęcie: J. </a:t>
            </a:r>
            <a:r>
              <a:rPr lang="pl-PL" sz="1200" dirty="0" err="1" smtClean="0"/>
              <a:t>Przytarska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779361705"/>
      </p:ext>
    </p:extLst>
  </p:cSld>
  <p:clrMapOvr>
    <a:masterClrMapping/>
  </p:clrMapOvr>
  <p:transition spd="slow" advTm="2824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50000">
                <a:srgbClr val="336699"/>
              </a:gs>
              <a:gs pos="100000">
                <a:srgbClr val="182F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pl-PL" dirty="0"/>
          </a:p>
        </p:txBody>
      </p:sp>
      <p:sp>
        <p:nvSpPr>
          <p:cNvPr id="3075" name="Rectangle 16"/>
          <p:cNvSpPr>
            <a:spLocks noChangeArrowheads="1"/>
          </p:cNvSpPr>
          <p:nvPr/>
        </p:nvSpPr>
        <p:spPr bwMode="auto">
          <a:xfrm>
            <a:off x="0" y="6742113"/>
            <a:ext cx="9144000" cy="115887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>
              <a:solidFill>
                <a:srgbClr val="336699"/>
              </a:solidFill>
            </a:endParaRPr>
          </a:p>
        </p:txBody>
      </p:sp>
      <p:sp>
        <p:nvSpPr>
          <p:cNvPr id="3076" name="Text Box 44"/>
          <p:cNvSpPr txBox="1">
            <a:spLocks noChangeArrowheads="1"/>
          </p:cNvSpPr>
          <p:nvPr/>
        </p:nvSpPr>
        <p:spPr bwMode="auto">
          <a:xfrm>
            <a:off x="127024" y="121456"/>
            <a:ext cx="90169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l-PL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Ukryta Woda</a:t>
            </a:r>
            <a:endParaRPr lang="pl-PL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8532813" y="6084888"/>
            <a:ext cx="611187" cy="773112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6200775"/>
            <a:ext cx="52228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7025" y="708064"/>
            <a:ext cx="8755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2800" b="1" dirty="0" smtClean="0">
                <a:solidFill>
                  <a:srgbClr val="00007D"/>
                </a:solidFill>
                <a:latin typeface="+mj-lt"/>
              </a:rPr>
              <a:t>Co? Gdzie? W jaki sposób?</a:t>
            </a:r>
            <a:endParaRPr lang="en-GB" sz="2600" b="1" dirty="0">
              <a:solidFill>
                <a:srgbClr val="00007D"/>
              </a:solidFill>
              <a:latin typeface="+mj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07721" y="1844824"/>
            <a:ext cx="7800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Rodzaje ukrytej wody: 	Działania: 		Niezbędne materiały:</a:t>
            </a:r>
          </a:p>
          <a:p>
            <a:endParaRPr lang="pl-PL" dirty="0" smtClean="0"/>
          </a:p>
          <a:p>
            <a:r>
              <a:rPr lang="pl-PL" dirty="0" smtClean="0"/>
              <a:t>(1) Strumienie		(1) Opis			(1) Mapa</a:t>
            </a:r>
          </a:p>
          <a:p>
            <a:r>
              <a:rPr lang="pl-PL" dirty="0" smtClean="0"/>
              <a:t>(2) Potoki			(2) Obserwacja 		(2) GPS</a:t>
            </a:r>
          </a:p>
          <a:p>
            <a:r>
              <a:rPr lang="pl-PL" dirty="0" smtClean="0"/>
              <a:t>(3) Rowy 			(3) Interakcja		(3) Karta i długopis</a:t>
            </a:r>
          </a:p>
          <a:p>
            <a:r>
              <a:rPr lang="pl-PL" dirty="0" smtClean="0"/>
              <a:t>(4) Kałuże </a:t>
            </a:r>
          </a:p>
          <a:p>
            <a:r>
              <a:rPr lang="pl-PL" dirty="0" smtClean="0"/>
              <a:t>(5) Tereny podmokłe</a:t>
            </a:r>
            <a:endParaRPr lang="pl-PL" dirty="0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96" y="4091685"/>
            <a:ext cx="2891507" cy="21783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753889" y="6289819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 smtClean="0"/>
              <a:t>Zdjęcie: J.M. Węsławski</a:t>
            </a:r>
            <a:endParaRPr lang="pl-PL" sz="1200" dirty="0"/>
          </a:p>
        </p:txBody>
      </p:sp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09" y="4100587"/>
            <a:ext cx="2905499" cy="21694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ole tekstowe 16"/>
          <p:cNvSpPr txBox="1"/>
          <p:nvPr/>
        </p:nvSpPr>
        <p:spPr>
          <a:xfrm>
            <a:off x="6300192" y="6255095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 smtClean="0"/>
              <a:t>Zdjęcie: J.M. Węsławski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441296618"/>
      </p:ext>
    </p:extLst>
  </p:cSld>
  <p:clrMapOvr>
    <a:masterClrMapping/>
  </p:clrMapOvr>
  <p:transition spd="slow" advTm="2824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50000">
                <a:srgbClr val="336699"/>
              </a:gs>
              <a:gs pos="100000">
                <a:srgbClr val="182F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pl-PL" dirty="0"/>
          </a:p>
        </p:txBody>
      </p:sp>
      <p:sp>
        <p:nvSpPr>
          <p:cNvPr id="3075" name="Rectangle 16"/>
          <p:cNvSpPr>
            <a:spLocks noChangeArrowheads="1"/>
          </p:cNvSpPr>
          <p:nvPr/>
        </p:nvSpPr>
        <p:spPr bwMode="auto">
          <a:xfrm>
            <a:off x="0" y="6742113"/>
            <a:ext cx="9144000" cy="115887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>
              <a:solidFill>
                <a:srgbClr val="336699"/>
              </a:solidFill>
            </a:endParaRPr>
          </a:p>
        </p:txBody>
      </p:sp>
      <p:sp>
        <p:nvSpPr>
          <p:cNvPr id="3076" name="Text Box 44"/>
          <p:cNvSpPr txBox="1">
            <a:spLocks noChangeArrowheads="1"/>
          </p:cNvSpPr>
          <p:nvPr/>
        </p:nvSpPr>
        <p:spPr bwMode="auto">
          <a:xfrm>
            <a:off x="127024" y="121456"/>
            <a:ext cx="90169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l-PL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Ukryta Woda </a:t>
            </a:r>
            <a:endParaRPr lang="pl-PL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8532813" y="6084888"/>
            <a:ext cx="611187" cy="773112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6200775"/>
            <a:ext cx="52228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3528" y="764704"/>
            <a:ext cx="85593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2800" b="1" dirty="0" smtClean="0">
                <a:solidFill>
                  <a:srgbClr val="00007D"/>
                </a:solidFill>
                <a:latin typeface="+mj-lt"/>
              </a:rPr>
              <a:t>Karta obserwacji – przykładowe wyniki uzyskane w projekcie</a:t>
            </a:r>
            <a:endParaRPr lang="en-GB" sz="2800" b="1" dirty="0">
              <a:solidFill>
                <a:srgbClr val="00007D"/>
              </a:solidFill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23528" y="1922681"/>
            <a:ext cx="85593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chemeClr val="tx2"/>
                </a:solidFill>
              </a:rPr>
              <a:t>GDZIE		RODZAJ WODY	INFORMACJE DODATKOWE</a:t>
            </a: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 smtClean="0"/>
          </a:p>
          <a:p>
            <a:r>
              <a:rPr lang="pl-PL" sz="1600" dirty="0" smtClean="0"/>
              <a:t>ul</a:t>
            </a:r>
            <a:r>
              <a:rPr lang="pl-PL" sz="1600" dirty="0"/>
              <a:t>. Podkarpacka 	</a:t>
            </a:r>
            <a:r>
              <a:rPr lang="pl-PL" sz="1600" dirty="0" smtClean="0"/>
              <a:t>Kałuża		54°22,586’N </a:t>
            </a:r>
            <a:r>
              <a:rPr lang="pl-PL" sz="1600" dirty="0"/>
              <a:t>18° 34,135’E;</a:t>
            </a:r>
          </a:p>
          <a:p>
            <a:r>
              <a:rPr lang="pl-PL" sz="1600" dirty="0" smtClean="0"/>
              <a:t>				parking </a:t>
            </a:r>
            <a:r>
              <a:rPr lang="pl-PL" sz="1600" dirty="0"/>
              <a:t>samochodowy</a:t>
            </a:r>
          </a:p>
          <a:p>
            <a:r>
              <a:rPr lang="pl-PL" sz="1600" dirty="0"/>
              <a:t> </a:t>
            </a:r>
          </a:p>
          <a:p>
            <a:r>
              <a:rPr lang="pl-PL" sz="1600" dirty="0"/>
              <a:t> </a:t>
            </a:r>
          </a:p>
          <a:p>
            <a:r>
              <a:rPr lang="pl-PL" sz="1600" dirty="0"/>
              <a:t>ul. Góralska 	</a:t>
            </a:r>
            <a:r>
              <a:rPr lang="pl-PL" sz="1600" dirty="0" smtClean="0"/>
              <a:t>Teren </a:t>
            </a:r>
            <a:r>
              <a:rPr lang="pl-PL" sz="1600" dirty="0"/>
              <a:t>podmokły	54°22,858’N 18°33,484’E;</a:t>
            </a:r>
          </a:p>
          <a:p>
            <a:r>
              <a:rPr lang="pl-PL" sz="1600" dirty="0" smtClean="0"/>
              <a:t>				dolina </a:t>
            </a:r>
            <a:r>
              <a:rPr lang="pl-PL" sz="1600" dirty="0"/>
              <a:t>(obniżenie terenu), racice zwierząt, ślimak, </a:t>
            </a:r>
            <a:r>
              <a:rPr lang="pl-PL" sz="1600" dirty="0" smtClean="0"/>
              <a:t>					mały </a:t>
            </a:r>
            <a:r>
              <a:rPr lang="pl-PL" sz="1600" dirty="0"/>
              <a:t>skorupiak, mech</a:t>
            </a:r>
          </a:p>
          <a:p>
            <a:r>
              <a:rPr lang="pl-PL" sz="1600" dirty="0"/>
              <a:t> </a:t>
            </a:r>
          </a:p>
          <a:p>
            <a:r>
              <a:rPr lang="pl-PL" sz="1600" dirty="0"/>
              <a:t>Droga przy 	</a:t>
            </a:r>
            <a:r>
              <a:rPr lang="pl-PL" sz="1600" dirty="0" smtClean="0"/>
              <a:t>Potok</a:t>
            </a:r>
            <a:r>
              <a:rPr lang="pl-PL" sz="1600" dirty="0"/>
              <a:t>, strumyczek	54°22,671’N 18°33,151’E;			</a:t>
            </a:r>
          </a:p>
          <a:p>
            <a:r>
              <a:rPr lang="pl-PL" sz="1600" dirty="0"/>
              <a:t>p</a:t>
            </a:r>
            <a:r>
              <a:rPr lang="pl-PL" sz="1600" dirty="0" smtClean="0"/>
              <a:t>omniku przyrody 			</a:t>
            </a:r>
            <a:r>
              <a:rPr lang="pl-PL" sz="1600" dirty="0"/>
              <a:t>rów, ślimaki, żaby, ropuchy, obszar zanieczyszczony -</a:t>
            </a:r>
          </a:p>
          <a:p>
            <a:r>
              <a:rPr lang="pl-PL" sz="1600" dirty="0" smtClean="0"/>
              <a:t>Koci Rów				- butelki</a:t>
            </a:r>
          </a:p>
          <a:p>
            <a:endParaRPr lang="pl-PL" sz="1600" dirty="0"/>
          </a:p>
          <a:p>
            <a:r>
              <a:rPr lang="pl-PL" sz="1600" dirty="0" smtClean="0"/>
              <a:t>Pomiędzy </a:t>
            </a:r>
            <a:r>
              <a:rPr lang="pl-PL" sz="1600" dirty="0"/>
              <a:t>Kocim	Teren podmokły	54°22,518’N 18°32,814’E, 19,7°C;		 Rowem a Huzarskimi			Woda stojąca, bakterie gnilne (brzydki zapach)</a:t>
            </a:r>
          </a:p>
          <a:p>
            <a:r>
              <a:rPr lang="pl-PL" sz="1600" dirty="0"/>
              <a:t>Manowcami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779912" y="6332944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/>
              <a:t>http://www.iopan.gda.pl/projects/NaukaObywatelska/index2.html</a:t>
            </a:r>
          </a:p>
        </p:txBody>
      </p:sp>
    </p:spTree>
    <p:extLst>
      <p:ext uri="{BB962C8B-B14F-4D97-AF65-F5344CB8AC3E}">
        <p14:creationId xmlns:p14="http://schemas.microsoft.com/office/powerpoint/2010/main" val="1796807272"/>
      </p:ext>
    </p:extLst>
  </p:cSld>
  <p:clrMapOvr>
    <a:masterClrMapping/>
  </p:clrMapOvr>
  <p:transition spd="slow" advTm="2824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50000">
                <a:srgbClr val="336699"/>
              </a:gs>
              <a:gs pos="100000">
                <a:srgbClr val="182F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pl-PL" dirty="0"/>
          </a:p>
        </p:txBody>
      </p:sp>
      <p:sp>
        <p:nvSpPr>
          <p:cNvPr id="3075" name="Rectangle 16"/>
          <p:cNvSpPr>
            <a:spLocks noChangeArrowheads="1"/>
          </p:cNvSpPr>
          <p:nvPr/>
        </p:nvSpPr>
        <p:spPr bwMode="auto">
          <a:xfrm>
            <a:off x="0" y="6742113"/>
            <a:ext cx="9144000" cy="115887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>
              <a:solidFill>
                <a:srgbClr val="336699"/>
              </a:solidFill>
            </a:endParaRPr>
          </a:p>
        </p:txBody>
      </p:sp>
      <p:sp>
        <p:nvSpPr>
          <p:cNvPr id="3076" name="Text Box 44"/>
          <p:cNvSpPr txBox="1">
            <a:spLocks noChangeArrowheads="1"/>
          </p:cNvSpPr>
          <p:nvPr/>
        </p:nvSpPr>
        <p:spPr bwMode="auto">
          <a:xfrm>
            <a:off x="127024" y="121456"/>
            <a:ext cx="90169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l-PL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Ukryta Woda</a:t>
            </a:r>
            <a:endParaRPr lang="pl-PL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8532813" y="6084888"/>
            <a:ext cx="611187" cy="773112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13" y="6200775"/>
            <a:ext cx="52228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1617" y="708064"/>
            <a:ext cx="8211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2800" b="1" dirty="0" smtClean="0">
                <a:solidFill>
                  <a:srgbClr val="00007D"/>
                </a:solidFill>
                <a:latin typeface="+mj-lt"/>
              </a:rPr>
              <a:t>Karta interakcji</a:t>
            </a:r>
            <a:endParaRPr lang="en-GB" sz="2800" b="1" dirty="0">
              <a:solidFill>
                <a:srgbClr val="00007D"/>
              </a:solidFill>
              <a:latin typeface="+mj-lt"/>
            </a:endParaRPr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4" y="1628800"/>
            <a:ext cx="872651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807272"/>
      </p:ext>
    </p:extLst>
  </p:cSld>
  <p:clrMapOvr>
    <a:masterClrMapping/>
  </p:clrMapOvr>
  <p:transition spd="slow" advTm="28247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339</Words>
  <Application>Microsoft Office PowerPoint</Application>
  <PresentationFormat>Pokaz na ekranie (4:3)</PresentationFormat>
  <Paragraphs>108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Marysia</dc:creator>
  <cp:lastModifiedBy>Gothca</cp:lastModifiedBy>
  <cp:revision>97</cp:revision>
  <dcterms:created xsi:type="dcterms:W3CDTF">2013-01-15T12:58:16Z</dcterms:created>
  <dcterms:modified xsi:type="dcterms:W3CDTF">2015-05-13T12:36:44Z</dcterms:modified>
</cp:coreProperties>
</file>