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714" r:id="rId3"/>
  </p:sldMasterIdLst>
  <p:notesMasterIdLst>
    <p:notesMasterId r:id="rId22"/>
  </p:notesMasterIdLst>
  <p:handoutMasterIdLst>
    <p:handoutMasterId r:id="rId23"/>
  </p:handoutMasterIdLst>
  <p:sldIdLst>
    <p:sldId id="333" r:id="rId4"/>
    <p:sldId id="332" r:id="rId5"/>
    <p:sldId id="319" r:id="rId6"/>
    <p:sldId id="320" r:id="rId7"/>
    <p:sldId id="323" r:id="rId8"/>
    <p:sldId id="302" r:id="rId9"/>
    <p:sldId id="307" r:id="rId10"/>
    <p:sldId id="282" r:id="rId11"/>
    <p:sldId id="258" r:id="rId12"/>
    <p:sldId id="338" r:id="rId13"/>
    <p:sldId id="284" r:id="rId14"/>
    <p:sldId id="324" r:id="rId15"/>
    <p:sldId id="327" r:id="rId16"/>
    <p:sldId id="328" r:id="rId17"/>
    <p:sldId id="329" r:id="rId18"/>
    <p:sldId id="330" r:id="rId19"/>
    <p:sldId id="331" r:id="rId20"/>
    <p:sldId id="337" r:id="rId21"/>
  </p:sldIdLst>
  <p:sldSz cx="9144000" cy="6858000" type="screen4x3"/>
  <p:notesSz cx="6735763" cy="9869488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9">
          <p15:clr>
            <a:srgbClr val="A4A3A4"/>
          </p15:clr>
        </p15:guide>
        <p15:guide id="2" pos="212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omasz Maciej Ciesielski" initials="TMC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760016"/>
    <a:srgbClr val="A50021"/>
    <a:srgbClr val="8585AD"/>
    <a:srgbClr val="800000"/>
    <a:srgbClr val="666699"/>
    <a:srgbClr val="CCECFF"/>
    <a:srgbClr val="B9B9FF"/>
    <a:srgbClr val="D6A2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286" autoAdjust="0"/>
    <p:restoredTop sz="94660"/>
  </p:normalViewPr>
  <p:slideViewPr>
    <p:cSldViewPr snapToGrid="0" snapToObjects="1">
      <p:cViewPr varScale="1">
        <p:scale>
          <a:sx n="92" d="100"/>
          <a:sy n="92" d="100"/>
        </p:scale>
        <p:origin x="834" y="2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76" d="100"/>
          <a:sy n="76" d="100"/>
        </p:scale>
        <p:origin x="-2112" y="-108"/>
      </p:cViewPr>
      <p:guideLst>
        <p:guide orient="horz" pos="3109"/>
        <p:guide pos="2122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CC60BA8-742C-439E-8386-F2DEEC4BA7F2}" type="datetimeFigureOut">
              <a:rPr lang="fr-FR"/>
              <a:pPr>
                <a:defRPr/>
              </a:pPr>
              <a:t>15/03/2016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374188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14763" y="9374188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1F659DB-2265-47CA-8830-19FC1792EE1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80713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1C7873A-8B66-4C2A-A5BE-FCC71D8900BB}" type="datetimeFigureOut">
              <a:rPr lang="fr-FR"/>
              <a:pPr>
                <a:defRPr/>
              </a:pPr>
              <a:t>15/03/2016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0113" y="739775"/>
            <a:ext cx="4935537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3100" y="4687888"/>
            <a:ext cx="5389563" cy="44418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4188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4763" y="9374188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BB21C0B-4248-4179-BF74-F4AB45B58A8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12095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CC9F01-CC99-43A4-BF50-95584218A98E}" type="datetimeFigureOut">
              <a:rPr lang="fr-FR"/>
              <a:pPr>
                <a:defRPr/>
              </a:pPr>
              <a:t>15/03/2016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BB1B0-8807-4C69-A023-BF0BF173F8E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-201613"/>
            <a:ext cx="9144000" cy="704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1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-404813" y="-427038"/>
            <a:ext cx="9956801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upa 62"/>
          <p:cNvGrpSpPr>
            <a:grpSpLocks/>
          </p:cNvGrpSpPr>
          <p:nvPr userDrawn="1"/>
        </p:nvGrpSpPr>
        <p:grpSpPr bwMode="auto">
          <a:xfrm>
            <a:off x="-942975" y="190500"/>
            <a:ext cx="3213100" cy="930275"/>
            <a:chOff x="895350" y="439738"/>
            <a:chExt cx="2336800" cy="728662"/>
          </a:xfrm>
        </p:grpSpPr>
        <p:sp>
          <p:nvSpPr>
            <p:cNvPr id="7" name="Freeform 5"/>
            <p:cNvSpPr>
              <a:spLocks/>
            </p:cNvSpPr>
            <p:nvPr userDrawn="1"/>
          </p:nvSpPr>
          <p:spPr bwMode="auto">
            <a:xfrm>
              <a:off x="895350" y="587709"/>
              <a:ext cx="3463" cy="373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</a:path>
              </a:pathLst>
            </a:custGeom>
            <a:solidFill>
              <a:srgbClr val="C00D0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8" name="Freeform 45"/>
            <p:cNvSpPr>
              <a:spLocks noEditPoints="1"/>
            </p:cNvSpPr>
            <p:nvPr userDrawn="1"/>
          </p:nvSpPr>
          <p:spPr bwMode="auto">
            <a:xfrm>
              <a:off x="2283114" y="947066"/>
              <a:ext cx="127000" cy="221334"/>
            </a:xfrm>
            <a:custGeom>
              <a:avLst/>
              <a:gdLst>
                <a:gd name="T0" fmla="*/ 15 w 31"/>
                <a:gd name="T1" fmla="*/ 54 h 54"/>
                <a:gd name="T2" fmla="*/ 2 w 31"/>
                <a:gd name="T3" fmla="*/ 52 h 54"/>
                <a:gd name="T4" fmla="*/ 4 w 31"/>
                <a:gd name="T5" fmla="*/ 46 h 54"/>
                <a:gd name="T6" fmla="*/ 15 w 31"/>
                <a:gd name="T7" fmla="*/ 48 h 54"/>
                <a:gd name="T8" fmla="*/ 24 w 31"/>
                <a:gd name="T9" fmla="*/ 39 h 54"/>
                <a:gd name="T10" fmla="*/ 24 w 31"/>
                <a:gd name="T11" fmla="*/ 36 h 54"/>
                <a:gd name="T12" fmla="*/ 16 w 31"/>
                <a:gd name="T13" fmla="*/ 37 h 54"/>
                <a:gd name="T14" fmla="*/ 0 w 31"/>
                <a:gd name="T15" fmla="*/ 19 h 54"/>
                <a:gd name="T16" fmla="*/ 19 w 31"/>
                <a:gd name="T17" fmla="*/ 0 h 54"/>
                <a:gd name="T18" fmla="*/ 31 w 31"/>
                <a:gd name="T19" fmla="*/ 3 h 54"/>
                <a:gd name="T20" fmla="*/ 31 w 31"/>
                <a:gd name="T21" fmla="*/ 39 h 54"/>
                <a:gd name="T22" fmla="*/ 15 w 31"/>
                <a:gd name="T23" fmla="*/ 54 h 54"/>
                <a:gd name="T24" fmla="*/ 24 w 31"/>
                <a:gd name="T25" fmla="*/ 7 h 54"/>
                <a:gd name="T26" fmla="*/ 18 w 31"/>
                <a:gd name="T27" fmla="*/ 6 h 54"/>
                <a:gd name="T28" fmla="*/ 8 w 31"/>
                <a:gd name="T29" fmla="*/ 19 h 54"/>
                <a:gd name="T30" fmla="*/ 18 w 31"/>
                <a:gd name="T31" fmla="*/ 31 h 54"/>
                <a:gd name="T32" fmla="*/ 24 w 31"/>
                <a:gd name="T33" fmla="*/ 30 h 54"/>
                <a:gd name="T34" fmla="*/ 24 w 31"/>
                <a:gd name="T35" fmla="*/ 7 h 5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1" h="54">
                  <a:moveTo>
                    <a:pt x="15" y="54"/>
                  </a:moveTo>
                  <a:cubicBezTo>
                    <a:pt x="10" y="54"/>
                    <a:pt x="5" y="53"/>
                    <a:pt x="2" y="5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7" y="47"/>
                    <a:pt x="11" y="48"/>
                    <a:pt x="15" y="48"/>
                  </a:cubicBezTo>
                  <a:cubicBezTo>
                    <a:pt x="21" y="48"/>
                    <a:pt x="24" y="45"/>
                    <a:pt x="24" y="39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2" y="37"/>
                    <a:pt x="19" y="37"/>
                    <a:pt x="16" y="37"/>
                  </a:cubicBezTo>
                  <a:cubicBezTo>
                    <a:pt x="7" y="37"/>
                    <a:pt x="0" y="31"/>
                    <a:pt x="0" y="19"/>
                  </a:cubicBezTo>
                  <a:cubicBezTo>
                    <a:pt x="0" y="6"/>
                    <a:pt x="8" y="0"/>
                    <a:pt x="19" y="0"/>
                  </a:cubicBezTo>
                  <a:cubicBezTo>
                    <a:pt x="24" y="0"/>
                    <a:pt x="28" y="1"/>
                    <a:pt x="31" y="3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1" y="49"/>
                    <a:pt x="25" y="54"/>
                    <a:pt x="15" y="54"/>
                  </a:cubicBezTo>
                  <a:moveTo>
                    <a:pt x="24" y="7"/>
                  </a:moveTo>
                  <a:cubicBezTo>
                    <a:pt x="23" y="7"/>
                    <a:pt x="21" y="6"/>
                    <a:pt x="18" y="6"/>
                  </a:cubicBezTo>
                  <a:cubicBezTo>
                    <a:pt x="12" y="6"/>
                    <a:pt x="8" y="10"/>
                    <a:pt x="8" y="19"/>
                  </a:cubicBezTo>
                  <a:cubicBezTo>
                    <a:pt x="8" y="27"/>
                    <a:pt x="12" y="31"/>
                    <a:pt x="18" y="31"/>
                  </a:cubicBezTo>
                  <a:cubicBezTo>
                    <a:pt x="20" y="31"/>
                    <a:pt x="22" y="31"/>
                    <a:pt x="24" y="30"/>
                  </a:cubicBezTo>
                  <a:lnTo>
                    <a:pt x="24" y="7"/>
                  </a:lnTo>
                  <a:close/>
                </a:path>
              </a:pathLst>
            </a:custGeom>
            <a:solidFill>
              <a:srgbClr val="0051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9" name="Freeform 46"/>
            <p:cNvSpPr>
              <a:spLocks/>
            </p:cNvSpPr>
            <p:nvPr userDrawn="1"/>
          </p:nvSpPr>
          <p:spPr bwMode="auto">
            <a:xfrm>
              <a:off x="2450523" y="947066"/>
              <a:ext cx="77354" cy="160406"/>
            </a:xfrm>
            <a:custGeom>
              <a:avLst/>
              <a:gdLst>
                <a:gd name="T0" fmla="*/ 17 w 19"/>
                <a:gd name="T1" fmla="*/ 7 h 39"/>
                <a:gd name="T2" fmla="*/ 13 w 19"/>
                <a:gd name="T3" fmla="*/ 6 h 39"/>
                <a:gd name="T4" fmla="*/ 7 w 19"/>
                <a:gd name="T5" fmla="*/ 7 h 39"/>
                <a:gd name="T6" fmla="*/ 7 w 19"/>
                <a:gd name="T7" fmla="*/ 39 h 39"/>
                <a:gd name="T8" fmla="*/ 0 w 19"/>
                <a:gd name="T9" fmla="*/ 39 h 39"/>
                <a:gd name="T10" fmla="*/ 0 w 19"/>
                <a:gd name="T11" fmla="*/ 3 h 39"/>
                <a:gd name="T12" fmla="*/ 14 w 19"/>
                <a:gd name="T13" fmla="*/ 0 h 39"/>
                <a:gd name="T14" fmla="*/ 19 w 19"/>
                <a:gd name="T15" fmla="*/ 0 h 39"/>
                <a:gd name="T16" fmla="*/ 17 w 19"/>
                <a:gd name="T17" fmla="*/ 7 h 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39">
                  <a:moveTo>
                    <a:pt x="17" y="7"/>
                  </a:moveTo>
                  <a:cubicBezTo>
                    <a:pt x="16" y="7"/>
                    <a:pt x="15" y="6"/>
                    <a:pt x="13" y="6"/>
                  </a:cubicBezTo>
                  <a:cubicBezTo>
                    <a:pt x="11" y="6"/>
                    <a:pt x="9" y="7"/>
                    <a:pt x="7" y="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3" y="1"/>
                    <a:pt x="9" y="0"/>
                    <a:pt x="14" y="0"/>
                  </a:cubicBezTo>
                  <a:cubicBezTo>
                    <a:pt x="16" y="0"/>
                    <a:pt x="18" y="0"/>
                    <a:pt x="19" y="0"/>
                  </a:cubicBezTo>
                  <a:lnTo>
                    <a:pt x="17" y="7"/>
                  </a:lnTo>
                  <a:close/>
                </a:path>
              </a:pathLst>
            </a:custGeom>
            <a:solidFill>
              <a:srgbClr val="0051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10" name="Freeform 47"/>
            <p:cNvSpPr>
              <a:spLocks noEditPoints="1"/>
            </p:cNvSpPr>
            <p:nvPr userDrawn="1"/>
          </p:nvSpPr>
          <p:spPr bwMode="auto">
            <a:xfrm>
              <a:off x="2545196" y="947066"/>
              <a:ext cx="117764" cy="160406"/>
            </a:xfrm>
            <a:custGeom>
              <a:avLst/>
              <a:gdLst>
                <a:gd name="T0" fmla="*/ 16 w 29"/>
                <a:gd name="T1" fmla="*/ 39 h 39"/>
                <a:gd name="T2" fmla="*/ 0 w 29"/>
                <a:gd name="T3" fmla="*/ 28 h 39"/>
                <a:gd name="T4" fmla="*/ 22 w 29"/>
                <a:gd name="T5" fmla="*/ 15 h 39"/>
                <a:gd name="T6" fmla="*/ 22 w 29"/>
                <a:gd name="T7" fmla="*/ 12 h 39"/>
                <a:gd name="T8" fmla="*/ 14 w 29"/>
                <a:gd name="T9" fmla="*/ 6 h 39"/>
                <a:gd name="T10" fmla="*/ 4 w 29"/>
                <a:gd name="T11" fmla="*/ 8 h 39"/>
                <a:gd name="T12" fmla="*/ 2 w 29"/>
                <a:gd name="T13" fmla="*/ 3 h 39"/>
                <a:gd name="T14" fmla="*/ 15 w 29"/>
                <a:gd name="T15" fmla="*/ 0 h 39"/>
                <a:gd name="T16" fmla="*/ 29 w 29"/>
                <a:gd name="T17" fmla="*/ 13 h 39"/>
                <a:gd name="T18" fmla="*/ 29 w 29"/>
                <a:gd name="T19" fmla="*/ 37 h 39"/>
                <a:gd name="T20" fmla="*/ 16 w 29"/>
                <a:gd name="T21" fmla="*/ 39 h 39"/>
                <a:gd name="T22" fmla="*/ 22 w 29"/>
                <a:gd name="T23" fmla="*/ 20 h 39"/>
                <a:gd name="T24" fmla="*/ 7 w 29"/>
                <a:gd name="T25" fmla="*/ 28 h 39"/>
                <a:gd name="T26" fmla="*/ 16 w 29"/>
                <a:gd name="T27" fmla="*/ 34 h 39"/>
                <a:gd name="T28" fmla="*/ 22 w 29"/>
                <a:gd name="T29" fmla="*/ 33 h 39"/>
                <a:gd name="T30" fmla="*/ 22 w 29"/>
                <a:gd name="T31" fmla="*/ 20 h 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" h="39">
                  <a:moveTo>
                    <a:pt x="16" y="39"/>
                  </a:moveTo>
                  <a:cubicBezTo>
                    <a:pt x="5" y="39"/>
                    <a:pt x="0" y="35"/>
                    <a:pt x="0" y="28"/>
                  </a:cubicBezTo>
                  <a:cubicBezTo>
                    <a:pt x="0" y="17"/>
                    <a:pt x="11" y="15"/>
                    <a:pt x="22" y="15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7"/>
                    <a:pt x="19" y="6"/>
                    <a:pt x="14" y="6"/>
                  </a:cubicBezTo>
                  <a:cubicBezTo>
                    <a:pt x="11" y="6"/>
                    <a:pt x="6" y="7"/>
                    <a:pt x="4" y="8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5" y="2"/>
                    <a:pt x="10" y="0"/>
                    <a:pt x="15" y="0"/>
                  </a:cubicBezTo>
                  <a:cubicBezTo>
                    <a:pt x="24" y="0"/>
                    <a:pt x="29" y="4"/>
                    <a:pt x="29" y="13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27" y="38"/>
                    <a:pt x="21" y="39"/>
                    <a:pt x="16" y="39"/>
                  </a:cubicBezTo>
                  <a:moveTo>
                    <a:pt x="22" y="20"/>
                  </a:moveTo>
                  <a:cubicBezTo>
                    <a:pt x="14" y="20"/>
                    <a:pt x="7" y="21"/>
                    <a:pt x="7" y="28"/>
                  </a:cubicBezTo>
                  <a:cubicBezTo>
                    <a:pt x="7" y="31"/>
                    <a:pt x="10" y="34"/>
                    <a:pt x="16" y="34"/>
                  </a:cubicBezTo>
                  <a:cubicBezTo>
                    <a:pt x="18" y="34"/>
                    <a:pt x="21" y="34"/>
                    <a:pt x="22" y="33"/>
                  </a:cubicBezTo>
                  <a:lnTo>
                    <a:pt x="22" y="20"/>
                  </a:lnTo>
                  <a:close/>
                </a:path>
              </a:pathLst>
            </a:custGeom>
            <a:solidFill>
              <a:srgbClr val="0051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11" name="Freeform 48"/>
            <p:cNvSpPr>
              <a:spLocks/>
            </p:cNvSpPr>
            <p:nvPr userDrawn="1"/>
          </p:nvSpPr>
          <p:spPr bwMode="auto">
            <a:xfrm>
              <a:off x="2704523" y="947066"/>
              <a:ext cx="122382" cy="160406"/>
            </a:xfrm>
            <a:custGeom>
              <a:avLst/>
              <a:gdLst>
                <a:gd name="T0" fmla="*/ 22 w 30"/>
                <a:gd name="T1" fmla="*/ 39 h 39"/>
                <a:gd name="T2" fmla="*/ 22 w 30"/>
                <a:gd name="T3" fmla="*/ 13 h 39"/>
                <a:gd name="T4" fmla="*/ 14 w 30"/>
                <a:gd name="T5" fmla="*/ 6 h 39"/>
                <a:gd name="T6" fmla="*/ 7 w 30"/>
                <a:gd name="T7" fmla="*/ 7 h 39"/>
                <a:gd name="T8" fmla="*/ 7 w 30"/>
                <a:gd name="T9" fmla="*/ 39 h 39"/>
                <a:gd name="T10" fmla="*/ 0 w 30"/>
                <a:gd name="T11" fmla="*/ 39 h 39"/>
                <a:gd name="T12" fmla="*/ 0 w 30"/>
                <a:gd name="T13" fmla="*/ 3 h 39"/>
                <a:gd name="T14" fmla="*/ 14 w 30"/>
                <a:gd name="T15" fmla="*/ 0 h 39"/>
                <a:gd name="T16" fmla="*/ 30 w 30"/>
                <a:gd name="T17" fmla="*/ 13 h 39"/>
                <a:gd name="T18" fmla="*/ 30 w 30"/>
                <a:gd name="T19" fmla="*/ 39 h 39"/>
                <a:gd name="T20" fmla="*/ 22 w 30"/>
                <a:gd name="T21" fmla="*/ 39 h 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0" h="39">
                  <a:moveTo>
                    <a:pt x="22" y="39"/>
                  </a:moveTo>
                  <a:cubicBezTo>
                    <a:pt x="22" y="13"/>
                    <a:pt x="22" y="13"/>
                    <a:pt x="22" y="13"/>
                  </a:cubicBezTo>
                  <a:cubicBezTo>
                    <a:pt x="22" y="9"/>
                    <a:pt x="20" y="6"/>
                    <a:pt x="14" y="6"/>
                  </a:cubicBezTo>
                  <a:cubicBezTo>
                    <a:pt x="12" y="6"/>
                    <a:pt x="9" y="7"/>
                    <a:pt x="7" y="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1"/>
                    <a:pt x="8" y="0"/>
                    <a:pt x="14" y="0"/>
                  </a:cubicBezTo>
                  <a:cubicBezTo>
                    <a:pt x="25" y="0"/>
                    <a:pt x="30" y="5"/>
                    <a:pt x="30" y="13"/>
                  </a:cubicBezTo>
                  <a:cubicBezTo>
                    <a:pt x="30" y="39"/>
                    <a:pt x="30" y="39"/>
                    <a:pt x="30" y="39"/>
                  </a:cubicBezTo>
                  <a:lnTo>
                    <a:pt x="22" y="39"/>
                  </a:lnTo>
                  <a:close/>
                </a:path>
              </a:pathLst>
            </a:custGeom>
            <a:solidFill>
              <a:srgbClr val="0051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12" name="Freeform 49"/>
            <p:cNvSpPr>
              <a:spLocks/>
            </p:cNvSpPr>
            <p:nvPr userDrawn="1"/>
          </p:nvSpPr>
          <p:spPr bwMode="auto">
            <a:xfrm>
              <a:off x="2851150" y="904788"/>
              <a:ext cx="85436" cy="202683"/>
            </a:xfrm>
            <a:custGeom>
              <a:avLst/>
              <a:gdLst>
                <a:gd name="T0" fmla="*/ 16 w 21"/>
                <a:gd name="T1" fmla="*/ 49 h 49"/>
                <a:gd name="T2" fmla="*/ 5 w 21"/>
                <a:gd name="T3" fmla="*/ 38 h 49"/>
                <a:gd name="T4" fmla="*/ 5 w 21"/>
                <a:gd name="T5" fmla="*/ 17 h 49"/>
                <a:gd name="T6" fmla="*/ 0 w 21"/>
                <a:gd name="T7" fmla="*/ 17 h 49"/>
                <a:gd name="T8" fmla="*/ 0 w 21"/>
                <a:gd name="T9" fmla="*/ 11 h 49"/>
                <a:gd name="T10" fmla="*/ 5 w 21"/>
                <a:gd name="T11" fmla="*/ 11 h 49"/>
                <a:gd name="T12" fmla="*/ 5 w 21"/>
                <a:gd name="T13" fmla="*/ 2 h 49"/>
                <a:gd name="T14" fmla="*/ 13 w 21"/>
                <a:gd name="T15" fmla="*/ 0 h 49"/>
                <a:gd name="T16" fmla="*/ 13 w 21"/>
                <a:gd name="T17" fmla="*/ 11 h 49"/>
                <a:gd name="T18" fmla="*/ 21 w 21"/>
                <a:gd name="T19" fmla="*/ 11 h 49"/>
                <a:gd name="T20" fmla="*/ 21 w 21"/>
                <a:gd name="T21" fmla="*/ 17 h 49"/>
                <a:gd name="T22" fmla="*/ 13 w 21"/>
                <a:gd name="T23" fmla="*/ 17 h 49"/>
                <a:gd name="T24" fmla="*/ 13 w 21"/>
                <a:gd name="T25" fmla="*/ 38 h 49"/>
                <a:gd name="T26" fmla="*/ 18 w 21"/>
                <a:gd name="T27" fmla="*/ 42 h 49"/>
                <a:gd name="T28" fmla="*/ 21 w 21"/>
                <a:gd name="T29" fmla="*/ 42 h 49"/>
                <a:gd name="T30" fmla="*/ 21 w 21"/>
                <a:gd name="T31" fmla="*/ 48 h 49"/>
                <a:gd name="T32" fmla="*/ 16 w 21"/>
                <a:gd name="T33" fmla="*/ 49 h 4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49">
                  <a:moveTo>
                    <a:pt x="16" y="49"/>
                  </a:moveTo>
                  <a:cubicBezTo>
                    <a:pt x="9" y="49"/>
                    <a:pt x="5" y="45"/>
                    <a:pt x="5" y="3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3" y="41"/>
                    <a:pt x="15" y="42"/>
                    <a:pt x="18" y="42"/>
                  </a:cubicBezTo>
                  <a:cubicBezTo>
                    <a:pt x="19" y="42"/>
                    <a:pt x="20" y="42"/>
                    <a:pt x="21" y="42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0" y="49"/>
                    <a:pt x="18" y="49"/>
                    <a:pt x="16" y="49"/>
                  </a:cubicBezTo>
                </a:path>
              </a:pathLst>
            </a:custGeom>
            <a:solidFill>
              <a:srgbClr val="0051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13" name="Freeform 50"/>
            <p:cNvSpPr>
              <a:spLocks/>
            </p:cNvSpPr>
            <p:nvPr userDrawn="1"/>
          </p:nvSpPr>
          <p:spPr bwMode="auto">
            <a:xfrm>
              <a:off x="2957368" y="947066"/>
              <a:ext cx="107373" cy="160406"/>
            </a:xfrm>
            <a:custGeom>
              <a:avLst/>
              <a:gdLst>
                <a:gd name="T0" fmla="*/ 11 w 26"/>
                <a:gd name="T1" fmla="*/ 39 h 39"/>
                <a:gd name="T2" fmla="*/ 0 w 26"/>
                <a:gd name="T3" fmla="*/ 37 h 39"/>
                <a:gd name="T4" fmla="*/ 2 w 26"/>
                <a:gd name="T5" fmla="*/ 31 h 39"/>
                <a:gd name="T6" fmla="*/ 11 w 26"/>
                <a:gd name="T7" fmla="*/ 33 h 39"/>
                <a:gd name="T8" fmla="*/ 18 w 26"/>
                <a:gd name="T9" fmla="*/ 28 h 39"/>
                <a:gd name="T10" fmla="*/ 11 w 26"/>
                <a:gd name="T11" fmla="*/ 22 h 39"/>
                <a:gd name="T12" fmla="*/ 1 w 26"/>
                <a:gd name="T13" fmla="*/ 11 h 39"/>
                <a:gd name="T14" fmla="*/ 14 w 26"/>
                <a:gd name="T15" fmla="*/ 0 h 39"/>
                <a:gd name="T16" fmla="*/ 25 w 26"/>
                <a:gd name="T17" fmla="*/ 3 h 39"/>
                <a:gd name="T18" fmla="*/ 23 w 26"/>
                <a:gd name="T19" fmla="*/ 8 h 39"/>
                <a:gd name="T20" fmla="*/ 15 w 26"/>
                <a:gd name="T21" fmla="*/ 6 h 39"/>
                <a:gd name="T22" fmla="*/ 9 w 26"/>
                <a:gd name="T23" fmla="*/ 11 h 39"/>
                <a:gd name="T24" fmla="*/ 15 w 26"/>
                <a:gd name="T25" fmla="*/ 17 h 39"/>
                <a:gd name="T26" fmla="*/ 26 w 26"/>
                <a:gd name="T27" fmla="*/ 28 h 39"/>
                <a:gd name="T28" fmla="*/ 11 w 26"/>
                <a:gd name="T29" fmla="*/ 39 h 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6" h="39">
                  <a:moveTo>
                    <a:pt x="11" y="39"/>
                  </a:moveTo>
                  <a:cubicBezTo>
                    <a:pt x="7" y="39"/>
                    <a:pt x="2" y="38"/>
                    <a:pt x="0" y="37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4" y="32"/>
                    <a:pt x="8" y="33"/>
                    <a:pt x="11" y="33"/>
                  </a:cubicBezTo>
                  <a:cubicBezTo>
                    <a:pt x="15" y="33"/>
                    <a:pt x="18" y="31"/>
                    <a:pt x="18" y="28"/>
                  </a:cubicBezTo>
                  <a:cubicBezTo>
                    <a:pt x="18" y="25"/>
                    <a:pt x="15" y="23"/>
                    <a:pt x="11" y="22"/>
                  </a:cubicBezTo>
                  <a:cubicBezTo>
                    <a:pt x="6" y="20"/>
                    <a:pt x="1" y="18"/>
                    <a:pt x="1" y="11"/>
                  </a:cubicBezTo>
                  <a:cubicBezTo>
                    <a:pt x="1" y="5"/>
                    <a:pt x="6" y="0"/>
                    <a:pt x="14" y="0"/>
                  </a:cubicBezTo>
                  <a:cubicBezTo>
                    <a:pt x="18" y="0"/>
                    <a:pt x="22" y="1"/>
                    <a:pt x="25" y="3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7"/>
                    <a:pt x="17" y="6"/>
                    <a:pt x="15" y="6"/>
                  </a:cubicBezTo>
                  <a:cubicBezTo>
                    <a:pt x="11" y="6"/>
                    <a:pt x="9" y="8"/>
                    <a:pt x="9" y="11"/>
                  </a:cubicBezTo>
                  <a:cubicBezTo>
                    <a:pt x="9" y="14"/>
                    <a:pt x="11" y="15"/>
                    <a:pt x="15" y="17"/>
                  </a:cubicBezTo>
                  <a:cubicBezTo>
                    <a:pt x="20" y="19"/>
                    <a:pt x="26" y="21"/>
                    <a:pt x="26" y="28"/>
                  </a:cubicBezTo>
                  <a:cubicBezTo>
                    <a:pt x="26" y="35"/>
                    <a:pt x="21" y="39"/>
                    <a:pt x="11" y="39"/>
                  </a:cubicBezTo>
                </a:path>
              </a:pathLst>
            </a:custGeom>
            <a:solidFill>
              <a:srgbClr val="0051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14" name="Freeform 51"/>
            <p:cNvSpPr>
              <a:spLocks/>
            </p:cNvSpPr>
            <p:nvPr userDrawn="1"/>
          </p:nvSpPr>
          <p:spPr bwMode="auto">
            <a:xfrm>
              <a:off x="2283114" y="731949"/>
              <a:ext cx="121228" cy="156675"/>
            </a:xfrm>
            <a:custGeom>
              <a:avLst/>
              <a:gdLst>
                <a:gd name="T0" fmla="*/ 22 w 30"/>
                <a:gd name="T1" fmla="*/ 38 h 38"/>
                <a:gd name="T2" fmla="*/ 22 w 30"/>
                <a:gd name="T3" fmla="*/ 13 h 38"/>
                <a:gd name="T4" fmla="*/ 15 w 30"/>
                <a:gd name="T5" fmla="*/ 6 h 38"/>
                <a:gd name="T6" fmla="*/ 8 w 30"/>
                <a:gd name="T7" fmla="*/ 7 h 38"/>
                <a:gd name="T8" fmla="*/ 8 w 30"/>
                <a:gd name="T9" fmla="*/ 38 h 38"/>
                <a:gd name="T10" fmla="*/ 0 w 30"/>
                <a:gd name="T11" fmla="*/ 38 h 38"/>
                <a:gd name="T12" fmla="*/ 0 w 30"/>
                <a:gd name="T13" fmla="*/ 3 h 38"/>
                <a:gd name="T14" fmla="*/ 15 w 30"/>
                <a:gd name="T15" fmla="*/ 0 h 38"/>
                <a:gd name="T16" fmla="*/ 30 w 30"/>
                <a:gd name="T17" fmla="*/ 13 h 38"/>
                <a:gd name="T18" fmla="*/ 30 w 30"/>
                <a:gd name="T19" fmla="*/ 38 h 38"/>
                <a:gd name="T20" fmla="*/ 22 w 30"/>
                <a:gd name="T21" fmla="*/ 38 h 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0" h="38">
                  <a:moveTo>
                    <a:pt x="22" y="38"/>
                  </a:moveTo>
                  <a:cubicBezTo>
                    <a:pt x="22" y="13"/>
                    <a:pt x="22" y="13"/>
                    <a:pt x="22" y="13"/>
                  </a:cubicBezTo>
                  <a:cubicBezTo>
                    <a:pt x="22" y="9"/>
                    <a:pt x="20" y="6"/>
                    <a:pt x="15" y="6"/>
                  </a:cubicBezTo>
                  <a:cubicBezTo>
                    <a:pt x="12" y="6"/>
                    <a:pt x="9" y="7"/>
                    <a:pt x="8" y="7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1"/>
                    <a:pt x="9" y="0"/>
                    <a:pt x="15" y="0"/>
                  </a:cubicBezTo>
                  <a:cubicBezTo>
                    <a:pt x="25" y="0"/>
                    <a:pt x="30" y="5"/>
                    <a:pt x="30" y="13"/>
                  </a:cubicBezTo>
                  <a:cubicBezTo>
                    <a:pt x="30" y="38"/>
                    <a:pt x="30" y="38"/>
                    <a:pt x="30" y="38"/>
                  </a:cubicBezTo>
                  <a:lnTo>
                    <a:pt x="22" y="38"/>
                  </a:lnTo>
                  <a:close/>
                </a:path>
              </a:pathLst>
            </a:custGeom>
            <a:solidFill>
              <a:srgbClr val="0051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15" name="Freeform 52"/>
            <p:cNvSpPr>
              <a:spLocks noEditPoints="1"/>
            </p:cNvSpPr>
            <p:nvPr userDrawn="1"/>
          </p:nvSpPr>
          <p:spPr bwMode="auto">
            <a:xfrm>
              <a:off x="2437823" y="731949"/>
              <a:ext cx="136236" cy="160405"/>
            </a:xfrm>
            <a:custGeom>
              <a:avLst/>
              <a:gdLst>
                <a:gd name="T0" fmla="*/ 17 w 33"/>
                <a:gd name="T1" fmla="*/ 39 h 39"/>
                <a:gd name="T2" fmla="*/ 0 w 33"/>
                <a:gd name="T3" fmla="*/ 20 h 39"/>
                <a:gd name="T4" fmla="*/ 17 w 33"/>
                <a:gd name="T5" fmla="*/ 0 h 39"/>
                <a:gd name="T6" fmla="*/ 33 w 33"/>
                <a:gd name="T7" fmla="*/ 20 h 39"/>
                <a:gd name="T8" fmla="*/ 17 w 33"/>
                <a:gd name="T9" fmla="*/ 39 h 39"/>
                <a:gd name="T10" fmla="*/ 17 w 33"/>
                <a:gd name="T11" fmla="*/ 6 h 39"/>
                <a:gd name="T12" fmla="*/ 8 w 33"/>
                <a:gd name="T13" fmla="*/ 20 h 39"/>
                <a:gd name="T14" fmla="*/ 17 w 33"/>
                <a:gd name="T15" fmla="*/ 33 h 39"/>
                <a:gd name="T16" fmla="*/ 26 w 33"/>
                <a:gd name="T17" fmla="*/ 20 h 39"/>
                <a:gd name="T18" fmla="*/ 17 w 33"/>
                <a:gd name="T19" fmla="*/ 6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3" h="39">
                  <a:moveTo>
                    <a:pt x="17" y="39"/>
                  </a:moveTo>
                  <a:cubicBezTo>
                    <a:pt x="6" y="39"/>
                    <a:pt x="0" y="31"/>
                    <a:pt x="0" y="20"/>
                  </a:cubicBezTo>
                  <a:cubicBezTo>
                    <a:pt x="0" y="8"/>
                    <a:pt x="6" y="0"/>
                    <a:pt x="17" y="0"/>
                  </a:cubicBezTo>
                  <a:cubicBezTo>
                    <a:pt x="27" y="0"/>
                    <a:pt x="33" y="8"/>
                    <a:pt x="33" y="20"/>
                  </a:cubicBezTo>
                  <a:cubicBezTo>
                    <a:pt x="33" y="31"/>
                    <a:pt x="27" y="39"/>
                    <a:pt x="17" y="39"/>
                  </a:cubicBezTo>
                  <a:moveTo>
                    <a:pt x="17" y="6"/>
                  </a:moveTo>
                  <a:cubicBezTo>
                    <a:pt x="11" y="6"/>
                    <a:pt x="8" y="11"/>
                    <a:pt x="8" y="20"/>
                  </a:cubicBezTo>
                  <a:cubicBezTo>
                    <a:pt x="8" y="28"/>
                    <a:pt x="11" y="33"/>
                    <a:pt x="17" y="33"/>
                  </a:cubicBezTo>
                  <a:cubicBezTo>
                    <a:pt x="23" y="33"/>
                    <a:pt x="26" y="28"/>
                    <a:pt x="26" y="20"/>
                  </a:cubicBezTo>
                  <a:cubicBezTo>
                    <a:pt x="26" y="11"/>
                    <a:pt x="23" y="6"/>
                    <a:pt x="17" y="6"/>
                  </a:cubicBezTo>
                </a:path>
              </a:pathLst>
            </a:custGeom>
            <a:solidFill>
              <a:srgbClr val="0051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16" name="Freeform 53"/>
            <p:cNvSpPr>
              <a:spLocks/>
            </p:cNvSpPr>
            <p:nvPr userDrawn="1"/>
          </p:nvSpPr>
          <p:spPr bwMode="auto">
            <a:xfrm>
              <a:off x="2605232" y="731949"/>
              <a:ext cx="77354" cy="156675"/>
            </a:xfrm>
            <a:custGeom>
              <a:avLst/>
              <a:gdLst>
                <a:gd name="T0" fmla="*/ 18 w 19"/>
                <a:gd name="T1" fmla="*/ 7 h 38"/>
                <a:gd name="T2" fmla="*/ 14 w 19"/>
                <a:gd name="T3" fmla="*/ 6 h 38"/>
                <a:gd name="T4" fmla="*/ 8 w 19"/>
                <a:gd name="T5" fmla="*/ 7 h 38"/>
                <a:gd name="T6" fmla="*/ 8 w 19"/>
                <a:gd name="T7" fmla="*/ 38 h 38"/>
                <a:gd name="T8" fmla="*/ 0 w 19"/>
                <a:gd name="T9" fmla="*/ 38 h 38"/>
                <a:gd name="T10" fmla="*/ 0 w 19"/>
                <a:gd name="T11" fmla="*/ 3 h 38"/>
                <a:gd name="T12" fmla="*/ 15 w 19"/>
                <a:gd name="T13" fmla="*/ 0 h 38"/>
                <a:gd name="T14" fmla="*/ 19 w 19"/>
                <a:gd name="T15" fmla="*/ 0 h 38"/>
                <a:gd name="T16" fmla="*/ 18 w 19"/>
                <a:gd name="T17" fmla="*/ 7 h 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38">
                  <a:moveTo>
                    <a:pt x="18" y="7"/>
                  </a:moveTo>
                  <a:cubicBezTo>
                    <a:pt x="17" y="6"/>
                    <a:pt x="15" y="6"/>
                    <a:pt x="14" y="6"/>
                  </a:cubicBezTo>
                  <a:cubicBezTo>
                    <a:pt x="12" y="6"/>
                    <a:pt x="9" y="7"/>
                    <a:pt x="8" y="7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1"/>
                    <a:pt x="9" y="0"/>
                    <a:pt x="15" y="0"/>
                  </a:cubicBezTo>
                  <a:cubicBezTo>
                    <a:pt x="17" y="0"/>
                    <a:pt x="18" y="0"/>
                    <a:pt x="19" y="0"/>
                  </a:cubicBezTo>
                  <a:lnTo>
                    <a:pt x="18" y="7"/>
                  </a:lnTo>
                  <a:close/>
                </a:path>
              </a:pathLst>
            </a:custGeom>
            <a:solidFill>
              <a:srgbClr val="0051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17" name="Freeform 54"/>
            <p:cNvSpPr>
              <a:spLocks/>
            </p:cNvSpPr>
            <p:nvPr userDrawn="1"/>
          </p:nvSpPr>
          <p:spPr bwMode="auto">
            <a:xfrm>
              <a:off x="2699905" y="736923"/>
              <a:ext cx="221673" cy="151701"/>
            </a:xfrm>
            <a:custGeom>
              <a:avLst/>
              <a:gdLst>
                <a:gd name="T0" fmla="*/ 43 w 54"/>
                <a:gd name="T1" fmla="*/ 37 h 37"/>
                <a:gd name="T2" fmla="*/ 35 w 54"/>
                <a:gd name="T3" fmla="*/ 37 h 37"/>
                <a:gd name="T4" fmla="*/ 29 w 54"/>
                <a:gd name="T5" fmla="*/ 14 h 37"/>
                <a:gd name="T6" fmla="*/ 27 w 54"/>
                <a:gd name="T7" fmla="*/ 8 h 37"/>
                <a:gd name="T8" fmla="*/ 27 w 54"/>
                <a:gd name="T9" fmla="*/ 8 h 37"/>
                <a:gd name="T10" fmla="*/ 26 w 54"/>
                <a:gd name="T11" fmla="*/ 14 h 37"/>
                <a:gd name="T12" fmla="*/ 19 w 54"/>
                <a:gd name="T13" fmla="*/ 37 h 37"/>
                <a:gd name="T14" fmla="*/ 11 w 54"/>
                <a:gd name="T15" fmla="*/ 37 h 37"/>
                <a:gd name="T16" fmla="*/ 0 w 54"/>
                <a:gd name="T17" fmla="*/ 0 h 37"/>
                <a:gd name="T18" fmla="*/ 8 w 54"/>
                <a:gd name="T19" fmla="*/ 0 h 37"/>
                <a:gd name="T20" fmla="*/ 14 w 54"/>
                <a:gd name="T21" fmla="*/ 25 h 37"/>
                <a:gd name="T22" fmla="*/ 15 w 54"/>
                <a:gd name="T23" fmla="*/ 31 h 37"/>
                <a:gd name="T24" fmla="*/ 16 w 54"/>
                <a:gd name="T25" fmla="*/ 31 h 37"/>
                <a:gd name="T26" fmla="*/ 17 w 54"/>
                <a:gd name="T27" fmla="*/ 25 h 37"/>
                <a:gd name="T28" fmla="*/ 24 w 54"/>
                <a:gd name="T29" fmla="*/ 0 h 37"/>
                <a:gd name="T30" fmla="*/ 31 w 54"/>
                <a:gd name="T31" fmla="*/ 0 h 37"/>
                <a:gd name="T32" fmla="*/ 38 w 54"/>
                <a:gd name="T33" fmla="*/ 25 h 37"/>
                <a:gd name="T34" fmla="*/ 39 w 54"/>
                <a:gd name="T35" fmla="*/ 31 h 37"/>
                <a:gd name="T36" fmla="*/ 39 w 54"/>
                <a:gd name="T37" fmla="*/ 31 h 37"/>
                <a:gd name="T38" fmla="*/ 40 w 54"/>
                <a:gd name="T39" fmla="*/ 25 h 37"/>
                <a:gd name="T40" fmla="*/ 47 w 54"/>
                <a:gd name="T41" fmla="*/ 0 h 37"/>
                <a:gd name="T42" fmla="*/ 54 w 54"/>
                <a:gd name="T43" fmla="*/ 0 h 37"/>
                <a:gd name="T44" fmla="*/ 43 w 54"/>
                <a:gd name="T45" fmla="*/ 37 h 3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54" h="37">
                  <a:moveTo>
                    <a:pt x="43" y="37"/>
                  </a:moveTo>
                  <a:cubicBezTo>
                    <a:pt x="35" y="37"/>
                    <a:pt x="35" y="37"/>
                    <a:pt x="35" y="37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11"/>
                    <a:pt x="28" y="9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9"/>
                    <a:pt x="27" y="11"/>
                    <a:pt x="26" y="14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7"/>
                    <a:pt x="15" y="29"/>
                    <a:pt x="15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6" y="30"/>
                    <a:pt x="16" y="27"/>
                    <a:pt x="17" y="25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7"/>
                    <a:pt x="39" y="29"/>
                    <a:pt x="39" y="31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0"/>
                    <a:pt x="40" y="27"/>
                    <a:pt x="40" y="25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4" y="0"/>
                    <a:pt x="54" y="0"/>
                    <a:pt x="54" y="0"/>
                  </a:cubicBezTo>
                  <a:lnTo>
                    <a:pt x="43" y="37"/>
                  </a:lnTo>
                  <a:close/>
                </a:path>
              </a:pathLst>
            </a:custGeom>
            <a:solidFill>
              <a:srgbClr val="0051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18" name="Freeform 55"/>
            <p:cNvSpPr>
              <a:spLocks noEditPoints="1"/>
            </p:cNvSpPr>
            <p:nvPr userDrawn="1"/>
          </p:nvSpPr>
          <p:spPr bwMode="auto">
            <a:xfrm>
              <a:off x="2941205" y="731949"/>
              <a:ext cx="120073" cy="160405"/>
            </a:xfrm>
            <a:custGeom>
              <a:avLst/>
              <a:gdLst>
                <a:gd name="T0" fmla="*/ 16 w 29"/>
                <a:gd name="T1" fmla="*/ 39 h 39"/>
                <a:gd name="T2" fmla="*/ 0 w 29"/>
                <a:gd name="T3" fmla="*/ 27 h 39"/>
                <a:gd name="T4" fmla="*/ 22 w 29"/>
                <a:gd name="T5" fmla="*/ 14 h 39"/>
                <a:gd name="T6" fmla="*/ 22 w 29"/>
                <a:gd name="T7" fmla="*/ 12 h 39"/>
                <a:gd name="T8" fmla="*/ 14 w 29"/>
                <a:gd name="T9" fmla="*/ 6 h 39"/>
                <a:gd name="T10" fmla="*/ 4 w 29"/>
                <a:gd name="T11" fmla="*/ 8 h 39"/>
                <a:gd name="T12" fmla="*/ 2 w 29"/>
                <a:gd name="T13" fmla="*/ 3 h 39"/>
                <a:gd name="T14" fmla="*/ 15 w 29"/>
                <a:gd name="T15" fmla="*/ 0 h 39"/>
                <a:gd name="T16" fmla="*/ 29 w 29"/>
                <a:gd name="T17" fmla="*/ 13 h 39"/>
                <a:gd name="T18" fmla="*/ 29 w 29"/>
                <a:gd name="T19" fmla="*/ 37 h 39"/>
                <a:gd name="T20" fmla="*/ 16 w 29"/>
                <a:gd name="T21" fmla="*/ 39 h 39"/>
                <a:gd name="T22" fmla="*/ 22 w 29"/>
                <a:gd name="T23" fmla="*/ 20 h 39"/>
                <a:gd name="T24" fmla="*/ 7 w 29"/>
                <a:gd name="T25" fmla="*/ 27 h 39"/>
                <a:gd name="T26" fmla="*/ 16 w 29"/>
                <a:gd name="T27" fmla="*/ 34 h 39"/>
                <a:gd name="T28" fmla="*/ 22 w 29"/>
                <a:gd name="T29" fmla="*/ 33 h 39"/>
                <a:gd name="T30" fmla="*/ 22 w 29"/>
                <a:gd name="T31" fmla="*/ 20 h 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" h="39">
                  <a:moveTo>
                    <a:pt x="16" y="39"/>
                  </a:moveTo>
                  <a:cubicBezTo>
                    <a:pt x="5" y="39"/>
                    <a:pt x="0" y="35"/>
                    <a:pt x="0" y="27"/>
                  </a:cubicBezTo>
                  <a:cubicBezTo>
                    <a:pt x="0" y="17"/>
                    <a:pt x="11" y="15"/>
                    <a:pt x="22" y="14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7"/>
                    <a:pt x="19" y="6"/>
                    <a:pt x="14" y="6"/>
                  </a:cubicBezTo>
                  <a:cubicBezTo>
                    <a:pt x="11" y="6"/>
                    <a:pt x="6" y="7"/>
                    <a:pt x="4" y="8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5" y="1"/>
                    <a:pt x="10" y="0"/>
                    <a:pt x="15" y="0"/>
                  </a:cubicBezTo>
                  <a:cubicBezTo>
                    <a:pt x="24" y="0"/>
                    <a:pt x="29" y="3"/>
                    <a:pt x="29" y="13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27" y="38"/>
                    <a:pt x="21" y="39"/>
                    <a:pt x="16" y="39"/>
                  </a:cubicBezTo>
                  <a:moveTo>
                    <a:pt x="22" y="20"/>
                  </a:moveTo>
                  <a:cubicBezTo>
                    <a:pt x="14" y="20"/>
                    <a:pt x="7" y="21"/>
                    <a:pt x="7" y="27"/>
                  </a:cubicBezTo>
                  <a:cubicBezTo>
                    <a:pt x="7" y="31"/>
                    <a:pt x="10" y="34"/>
                    <a:pt x="16" y="34"/>
                  </a:cubicBezTo>
                  <a:cubicBezTo>
                    <a:pt x="18" y="34"/>
                    <a:pt x="21" y="33"/>
                    <a:pt x="22" y="33"/>
                  </a:cubicBezTo>
                  <a:lnTo>
                    <a:pt x="22" y="20"/>
                  </a:lnTo>
                  <a:close/>
                </a:path>
              </a:pathLst>
            </a:custGeom>
            <a:solidFill>
              <a:srgbClr val="0051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19" name="Freeform 56"/>
            <p:cNvSpPr>
              <a:spLocks/>
            </p:cNvSpPr>
            <p:nvPr userDrawn="1"/>
          </p:nvSpPr>
          <p:spPr bwMode="auto">
            <a:xfrm>
              <a:off x="3084368" y="736923"/>
              <a:ext cx="147782" cy="216360"/>
            </a:xfrm>
            <a:custGeom>
              <a:avLst/>
              <a:gdLst>
                <a:gd name="T0" fmla="*/ 16 w 36"/>
                <a:gd name="T1" fmla="*/ 53 h 53"/>
                <a:gd name="T2" fmla="*/ 8 w 36"/>
                <a:gd name="T3" fmla="*/ 53 h 53"/>
                <a:gd name="T4" fmla="*/ 14 w 36"/>
                <a:gd name="T5" fmla="*/ 37 h 53"/>
                <a:gd name="T6" fmla="*/ 0 w 36"/>
                <a:gd name="T7" fmla="*/ 0 h 53"/>
                <a:gd name="T8" fmla="*/ 8 w 36"/>
                <a:gd name="T9" fmla="*/ 0 h 53"/>
                <a:gd name="T10" fmla="*/ 17 w 36"/>
                <a:gd name="T11" fmla="*/ 25 h 53"/>
                <a:gd name="T12" fmla="*/ 18 w 36"/>
                <a:gd name="T13" fmla="*/ 31 h 53"/>
                <a:gd name="T14" fmla="*/ 18 w 36"/>
                <a:gd name="T15" fmla="*/ 31 h 53"/>
                <a:gd name="T16" fmla="*/ 19 w 36"/>
                <a:gd name="T17" fmla="*/ 25 h 53"/>
                <a:gd name="T18" fmla="*/ 28 w 36"/>
                <a:gd name="T19" fmla="*/ 0 h 53"/>
                <a:gd name="T20" fmla="*/ 36 w 36"/>
                <a:gd name="T21" fmla="*/ 0 h 53"/>
                <a:gd name="T22" fmla="*/ 16 w 36"/>
                <a:gd name="T23" fmla="*/ 53 h 5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6" h="53">
                  <a:moveTo>
                    <a:pt x="16" y="53"/>
                  </a:moveTo>
                  <a:cubicBezTo>
                    <a:pt x="8" y="53"/>
                    <a:pt x="8" y="53"/>
                    <a:pt x="8" y="53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28"/>
                    <a:pt x="18" y="30"/>
                    <a:pt x="18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0"/>
                    <a:pt x="19" y="27"/>
                    <a:pt x="19" y="25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6" y="0"/>
                    <a:pt x="36" y="0"/>
                    <a:pt x="36" y="0"/>
                  </a:cubicBezTo>
                  <a:lnTo>
                    <a:pt x="16" y="53"/>
                  </a:lnTo>
                  <a:close/>
                </a:path>
              </a:pathLst>
            </a:custGeom>
            <a:solidFill>
              <a:srgbClr val="0051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20" name="Freeform 57"/>
            <p:cNvSpPr>
              <a:spLocks/>
            </p:cNvSpPr>
            <p:nvPr userDrawn="1"/>
          </p:nvSpPr>
          <p:spPr bwMode="auto">
            <a:xfrm>
              <a:off x="2527877" y="484502"/>
              <a:ext cx="94673" cy="156675"/>
            </a:xfrm>
            <a:custGeom>
              <a:avLst/>
              <a:gdLst>
                <a:gd name="T0" fmla="*/ 23 w 23"/>
                <a:gd name="T1" fmla="*/ 0 h 38"/>
                <a:gd name="T2" fmla="*/ 11 w 23"/>
                <a:gd name="T3" fmla="*/ 0 h 38"/>
                <a:gd name="T4" fmla="*/ 1 w 23"/>
                <a:gd name="T5" fmla="*/ 23 h 38"/>
                <a:gd name="T6" fmla="*/ 0 w 23"/>
                <a:gd name="T7" fmla="*/ 25 h 38"/>
                <a:gd name="T8" fmla="*/ 2 w 23"/>
                <a:gd name="T9" fmla="*/ 38 h 38"/>
                <a:gd name="T10" fmla="*/ 10 w 23"/>
                <a:gd name="T11" fmla="*/ 32 h 38"/>
                <a:gd name="T12" fmla="*/ 23 w 23"/>
                <a:gd name="T13" fmla="*/ 0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" h="38">
                  <a:moveTo>
                    <a:pt x="23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8"/>
                    <a:pt x="8" y="17"/>
                    <a:pt x="1" y="23"/>
                  </a:cubicBezTo>
                  <a:cubicBezTo>
                    <a:pt x="1" y="24"/>
                    <a:pt x="0" y="24"/>
                    <a:pt x="0" y="25"/>
                  </a:cubicBezTo>
                  <a:cubicBezTo>
                    <a:pt x="1" y="29"/>
                    <a:pt x="2" y="34"/>
                    <a:pt x="2" y="38"/>
                  </a:cubicBezTo>
                  <a:cubicBezTo>
                    <a:pt x="5" y="36"/>
                    <a:pt x="7" y="34"/>
                    <a:pt x="10" y="32"/>
                  </a:cubicBezTo>
                  <a:cubicBezTo>
                    <a:pt x="19" y="23"/>
                    <a:pt x="23" y="11"/>
                    <a:pt x="23" y="0"/>
                  </a:cubicBezTo>
                </a:path>
              </a:pathLst>
            </a:custGeom>
            <a:solidFill>
              <a:srgbClr val="0051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21" name="Freeform 58"/>
            <p:cNvSpPr>
              <a:spLocks/>
            </p:cNvSpPr>
            <p:nvPr userDrawn="1"/>
          </p:nvSpPr>
          <p:spPr bwMode="auto">
            <a:xfrm>
              <a:off x="2247323" y="454659"/>
              <a:ext cx="240145" cy="227552"/>
            </a:xfrm>
            <a:custGeom>
              <a:avLst/>
              <a:gdLst>
                <a:gd name="T0" fmla="*/ 58 w 59"/>
                <a:gd name="T1" fmla="*/ 38 h 55"/>
                <a:gd name="T2" fmla="*/ 22 w 59"/>
                <a:gd name="T3" fmla="*/ 30 h 55"/>
                <a:gd name="T4" fmla="*/ 13 w 59"/>
                <a:gd name="T5" fmla="*/ 13 h 55"/>
                <a:gd name="T6" fmla="*/ 13 w 59"/>
                <a:gd name="T7" fmla="*/ 0 h 55"/>
                <a:gd name="T8" fmla="*/ 0 w 59"/>
                <a:gd name="T9" fmla="*/ 6 h 55"/>
                <a:gd name="T10" fmla="*/ 2 w 59"/>
                <a:gd name="T11" fmla="*/ 19 h 55"/>
                <a:gd name="T12" fmla="*/ 13 w 59"/>
                <a:gd name="T13" fmla="*/ 39 h 55"/>
                <a:gd name="T14" fmla="*/ 58 w 59"/>
                <a:gd name="T15" fmla="*/ 51 h 55"/>
                <a:gd name="T16" fmla="*/ 58 w 59"/>
                <a:gd name="T17" fmla="*/ 38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9" h="55">
                  <a:moveTo>
                    <a:pt x="58" y="38"/>
                  </a:moveTo>
                  <a:cubicBezTo>
                    <a:pt x="46" y="43"/>
                    <a:pt x="32" y="40"/>
                    <a:pt x="22" y="30"/>
                  </a:cubicBezTo>
                  <a:cubicBezTo>
                    <a:pt x="17" y="25"/>
                    <a:pt x="14" y="19"/>
                    <a:pt x="13" y="13"/>
                  </a:cubicBezTo>
                  <a:cubicBezTo>
                    <a:pt x="12" y="8"/>
                    <a:pt x="12" y="4"/>
                    <a:pt x="13" y="0"/>
                  </a:cubicBezTo>
                  <a:cubicBezTo>
                    <a:pt x="8" y="1"/>
                    <a:pt x="4" y="3"/>
                    <a:pt x="0" y="6"/>
                  </a:cubicBezTo>
                  <a:cubicBezTo>
                    <a:pt x="0" y="10"/>
                    <a:pt x="1" y="15"/>
                    <a:pt x="2" y="19"/>
                  </a:cubicBezTo>
                  <a:cubicBezTo>
                    <a:pt x="4" y="26"/>
                    <a:pt x="8" y="33"/>
                    <a:pt x="13" y="39"/>
                  </a:cubicBezTo>
                  <a:cubicBezTo>
                    <a:pt x="26" y="51"/>
                    <a:pt x="43" y="55"/>
                    <a:pt x="58" y="51"/>
                  </a:cubicBezTo>
                  <a:cubicBezTo>
                    <a:pt x="59" y="47"/>
                    <a:pt x="59" y="42"/>
                    <a:pt x="58" y="38"/>
                  </a:cubicBezTo>
                </a:path>
              </a:pathLst>
            </a:custGeom>
            <a:solidFill>
              <a:srgbClr val="0051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22" name="Freeform 59"/>
            <p:cNvSpPr>
              <a:spLocks/>
            </p:cNvSpPr>
            <p:nvPr userDrawn="1"/>
          </p:nvSpPr>
          <p:spPr bwMode="auto">
            <a:xfrm>
              <a:off x="2158423" y="482015"/>
              <a:ext cx="95828" cy="154188"/>
            </a:xfrm>
            <a:custGeom>
              <a:avLst/>
              <a:gdLst>
                <a:gd name="T0" fmla="*/ 23 w 23"/>
                <a:gd name="T1" fmla="*/ 13 h 38"/>
                <a:gd name="T2" fmla="*/ 21 w 23"/>
                <a:gd name="T3" fmla="*/ 0 h 38"/>
                <a:gd name="T4" fmla="*/ 13 w 23"/>
                <a:gd name="T5" fmla="*/ 6 h 38"/>
                <a:gd name="T6" fmla="*/ 0 w 23"/>
                <a:gd name="T7" fmla="*/ 38 h 38"/>
                <a:gd name="T8" fmla="*/ 12 w 23"/>
                <a:gd name="T9" fmla="*/ 38 h 38"/>
                <a:gd name="T10" fmla="*/ 22 w 23"/>
                <a:gd name="T11" fmla="*/ 14 h 38"/>
                <a:gd name="T12" fmla="*/ 23 w 23"/>
                <a:gd name="T13" fmla="*/ 13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" h="38">
                  <a:moveTo>
                    <a:pt x="23" y="13"/>
                  </a:moveTo>
                  <a:cubicBezTo>
                    <a:pt x="22" y="9"/>
                    <a:pt x="21" y="4"/>
                    <a:pt x="21" y="0"/>
                  </a:cubicBezTo>
                  <a:cubicBezTo>
                    <a:pt x="18" y="1"/>
                    <a:pt x="16" y="3"/>
                    <a:pt x="13" y="6"/>
                  </a:cubicBezTo>
                  <a:cubicBezTo>
                    <a:pt x="4" y="15"/>
                    <a:pt x="0" y="26"/>
                    <a:pt x="0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29"/>
                    <a:pt x="15" y="21"/>
                    <a:pt x="22" y="14"/>
                  </a:cubicBezTo>
                  <a:cubicBezTo>
                    <a:pt x="22" y="14"/>
                    <a:pt x="22" y="14"/>
                    <a:pt x="23" y="13"/>
                  </a:cubicBezTo>
                </a:path>
              </a:pathLst>
            </a:custGeom>
            <a:solidFill>
              <a:srgbClr val="C10A2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23" name="Freeform 60"/>
            <p:cNvSpPr>
              <a:spLocks/>
            </p:cNvSpPr>
            <p:nvPr userDrawn="1"/>
          </p:nvSpPr>
          <p:spPr bwMode="auto">
            <a:xfrm>
              <a:off x="2295814" y="439738"/>
              <a:ext cx="240145" cy="225065"/>
            </a:xfrm>
            <a:custGeom>
              <a:avLst/>
              <a:gdLst>
                <a:gd name="T0" fmla="*/ 57 w 59"/>
                <a:gd name="T1" fmla="*/ 36 h 55"/>
                <a:gd name="T2" fmla="*/ 45 w 59"/>
                <a:gd name="T3" fmla="*/ 16 h 55"/>
                <a:gd name="T4" fmla="*/ 1 w 59"/>
                <a:gd name="T5" fmla="*/ 4 h 55"/>
                <a:gd name="T6" fmla="*/ 1 w 59"/>
                <a:gd name="T7" fmla="*/ 17 h 55"/>
                <a:gd name="T8" fmla="*/ 37 w 59"/>
                <a:gd name="T9" fmla="*/ 24 h 55"/>
                <a:gd name="T10" fmla="*/ 46 w 59"/>
                <a:gd name="T11" fmla="*/ 42 h 55"/>
                <a:gd name="T12" fmla="*/ 46 w 59"/>
                <a:gd name="T13" fmla="*/ 55 h 55"/>
                <a:gd name="T14" fmla="*/ 59 w 59"/>
                <a:gd name="T15" fmla="*/ 49 h 55"/>
                <a:gd name="T16" fmla="*/ 57 w 59"/>
                <a:gd name="T17" fmla="*/ 36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9" h="55">
                  <a:moveTo>
                    <a:pt x="57" y="36"/>
                  </a:moveTo>
                  <a:cubicBezTo>
                    <a:pt x="55" y="28"/>
                    <a:pt x="51" y="22"/>
                    <a:pt x="45" y="16"/>
                  </a:cubicBezTo>
                  <a:cubicBezTo>
                    <a:pt x="33" y="4"/>
                    <a:pt x="16" y="0"/>
                    <a:pt x="1" y="4"/>
                  </a:cubicBezTo>
                  <a:cubicBezTo>
                    <a:pt x="0" y="8"/>
                    <a:pt x="0" y="12"/>
                    <a:pt x="1" y="17"/>
                  </a:cubicBezTo>
                  <a:cubicBezTo>
                    <a:pt x="13" y="12"/>
                    <a:pt x="27" y="15"/>
                    <a:pt x="37" y="24"/>
                  </a:cubicBezTo>
                  <a:cubicBezTo>
                    <a:pt x="42" y="29"/>
                    <a:pt x="45" y="36"/>
                    <a:pt x="46" y="42"/>
                  </a:cubicBezTo>
                  <a:cubicBezTo>
                    <a:pt x="47" y="46"/>
                    <a:pt x="47" y="51"/>
                    <a:pt x="46" y="55"/>
                  </a:cubicBezTo>
                  <a:cubicBezTo>
                    <a:pt x="51" y="54"/>
                    <a:pt x="55" y="52"/>
                    <a:pt x="59" y="49"/>
                  </a:cubicBezTo>
                  <a:cubicBezTo>
                    <a:pt x="59" y="45"/>
                    <a:pt x="58" y="40"/>
                    <a:pt x="57" y="36"/>
                  </a:cubicBezTo>
                </a:path>
              </a:pathLst>
            </a:custGeom>
            <a:solidFill>
              <a:srgbClr val="C10A2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</p:grpSp>
      <p:pic>
        <p:nvPicPr>
          <p:cNvPr id="24" name="Picture 62" descr="http://www.ncbir.pl/gfx/ncbir/en/media/37/1/baner_programme_maly.jp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628900" y="127000"/>
            <a:ext cx="9017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64" descr="The National Centre for Research and Development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3856038" y="328613"/>
            <a:ext cx="3078162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Obraz 25" descr="logo.jpg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7078663" y="125413"/>
            <a:ext cx="11430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27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459A602-5152-450E-A4A7-2864C5020E7B}" type="datetimeFigureOut">
              <a:rPr lang="fr-FR"/>
              <a:pPr>
                <a:defRPr/>
              </a:pPr>
              <a:t>15/03/2016</a:t>
            </a:fld>
            <a:endParaRPr lang="fr-FR"/>
          </a:p>
        </p:txBody>
      </p:sp>
      <p:sp>
        <p:nvSpPr>
          <p:cNvPr id="2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AA09806-42A5-450E-BC6F-977D540160D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3641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918ADDA-224B-4ADD-B778-F64D17D4A86D}" type="datetimeFigureOut">
              <a:rPr lang="fr-FR"/>
              <a:pPr>
                <a:defRPr/>
              </a:pPr>
              <a:t>15/03/2016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9401CB9-06CB-47A1-AD60-866C074602B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24C269E-4DE3-43BF-BCA6-E24519E197E0}" type="datetimeFigureOut">
              <a:rPr lang="fr-FR"/>
              <a:pPr>
                <a:defRPr/>
              </a:pPr>
              <a:t>15/03/2016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0607233-6A6B-4374-A2FF-4CA81356793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16E877F-B93B-4FEA-AF1A-021A5AC326AE}" type="datetimeFigureOut">
              <a:rPr lang="fr-FR"/>
              <a:pPr>
                <a:defRPr/>
              </a:pPr>
              <a:t>15/03/2016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B72342E-AADF-4798-B798-9FEE74F9A8B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6B5EDD4-88C7-467C-A5A6-0D58A7F9BA42}" type="datetimeFigureOut">
              <a:rPr lang="fr-FR"/>
              <a:pPr>
                <a:defRPr/>
              </a:pPr>
              <a:t>15/03/2016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BF0A7AF-F8F6-4830-BAE5-D9E3AB8FCB3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718B17B-E90F-45C4-8B4E-4E6F09F540F2}" type="datetimeFigureOut">
              <a:rPr lang="fr-FR"/>
              <a:pPr>
                <a:defRPr/>
              </a:pPr>
              <a:t>15/03/2016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AE01736-B83C-4465-B4B6-D1F8EFBF301D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C7EC9EB-2ED6-44B8-A4C5-B215E1F502FA}" type="datetimeFigureOut">
              <a:rPr lang="fr-FR"/>
              <a:pPr>
                <a:defRPr/>
              </a:pPr>
              <a:t>15/03/2016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A4DF3C5-6395-4E24-AF06-81486EB505F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C63D87C-2F2D-4CA1-BC1A-E558C9FD2967}" type="datetimeFigureOut">
              <a:rPr lang="fr-FR"/>
              <a:pPr>
                <a:defRPr/>
              </a:pPr>
              <a:t>15/03/2016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35A4F80-FAEB-45C9-B553-81A546CAB34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40E9517-6722-4464-BDB7-A18D8AF45370}" type="datetimeFigureOut">
              <a:rPr lang="fr-FR"/>
              <a:pPr>
                <a:defRPr/>
              </a:pPr>
              <a:t>15/03/2016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DAE1778-E4BC-4CE5-B1E1-91966B21424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4E58BA0-96D4-4DFF-AC27-7AE9061AAC66}" type="datetimeFigureOut">
              <a:rPr lang="fr-FR"/>
              <a:pPr>
                <a:defRPr/>
              </a:pPr>
              <a:t>15/03/2016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B24116A-B7F4-4621-86AE-093469B457D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007CF-80EF-4C01-A86F-B513E04005A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2016-03-15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6EFE9-C51E-4DC4-9BD9-68D3C116E4F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6286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007CF-80EF-4C01-A86F-B513E04005A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2016-03-15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6EFE9-C51E-4DC4-9BD9-68D3C116E4F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2532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007CF-80EF-4C01-A86F-B513E04005A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2016-03-15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6EFE9-C51E-4DC4-9BD9-68D3C116E4F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0495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007CF-80EF-4C01-A86F-B513E04005A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2016-03-15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6EFE9-C51E-4DC4-9BD9-68D3C116E4F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2553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007CF-80EF-4C01-A86F-B513E04005A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2016-03-15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6EFE9-C51E-4DC4-9BD9-68D3C116E4F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8175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007CF-80EF-4C01-A86F-B513E04005A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2016-03-15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6EFE9-C51E-4DC4-9BD9-68D3C116E4F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5888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007CF-80EF-4C01-A86F-B513E04005A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2016-03-15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6EFE9-C51E-4DC4-9BD9-68D3C116E4F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12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7E86E-7F85-4ED9-BE19-4BCF5DC8E93A}" type="datetimeFigureOut">
              <a:rPr lang="fr-FR"/>
              <a:pPr>
                <a:defRPr/>
              </a:pPr>
              <a:t>15/03/2016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FDA151-58CD-41E8-8F78-0A91D1D0AFD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007CF-80EF-4C01-A86F-B513E04005A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2016-03-15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6EFE9-C51E-4DC4-9BD9-68D3C116E4F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449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007CF-80EF-4C01-A86F-B513E04005A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2016-03-15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6EFE9-C51E-4DC4-9BD9-68D3C116E4F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1468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007CF-80EF-4C01-A86F-B513E04005A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2016-03-15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6EFE9-C51E-4DC4-9BD9-68D3C116E4F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51732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007CF-80EF-4C01-A86F-B513E04005A8}" type="datetimeFigureOut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2016-03-15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6EFE9-C51E-4DC4-9BD9-68D3C116E4FF}" type="slidenum">
              <a:rPr lang="pl-P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006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4800B7-4A66-4B8F-8B8B-9368F2A192E8}" type="datetimeFigureOut">
              <a:rPr lang="fr-FR"/>
              <a:pPr>
                <a:defRPr/>
              </a:pPr>
              <a:t>15/03/2016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4AB69-BC6D-458A-873A-D5D48245334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69627-A10E-44AC-AF30-0F90F28D0788}" type="datetimeFigureOut">
              <a:rPr lang="fr-FR"/>
              <a:pPr>
                <a:defRPr/>
              </a:pPr>
              <a:t>15/03/2016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1455CC-315D-4603-952F-806BB19E36A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37DD2F-0C29-4FD9-8063-406C6B5081CF}" type="datetimeFigureOut">
              <a:rPr lang="fr-FR"/>
              <a:pPr>
                <a:defRPr/>
              </a:pPr>
              <a:t>15/03/2016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05DD2-E995-4985-B47D-AF8F6C4898D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E05284-DDFD-46F2-B18C-C70C9A8C5B69}" type="datetimeFigureOut">
              <a:rPr lang="fr-FR"/>
              <a:pPr>
                <a:defRPr/>
              </a:pPr>
              <a:t>15/03/2016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9B55C-A0F2-4A0C-95BF-485827563A9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5CD64D-54DF-4697-A332-23BE444E6F66}" type="datetimeFigureOut">
              <a:rPr lang="fr-FR"/>
              <a:pPr>
                <a:defRPr/>
              </a:pPr>
              <a:t>15/03/2016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292CB-1E46-4879-9EA8-D97910A440B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308BB-BD99-4F03-8047-282CEB577222}" type="datetimeFigureOut">
              <a:rPr lang="fr-FR"/>
              <a:pPr>
                <a:defRPr/>
              </a:pPr>
              <a:t>15/03/2016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F32E9D-D553-415E-82B1-A41B994025B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theme" Target="../theme/theme2.xml"/><Relationship Id="rId18" Type="http://schemas.openxmlformats.org/officeDocument/2006/relationships/image" Target="../media/image5.jpe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6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 6"/>
          <p:cNvPicPr>
            <a:picLocks noChangeAspect="1"/>
          </p:cNvPicPr>
          <p:nvPr userDrawn="1"/>
        </p:nvPicPr>
        <p:blipFill>
          <a:blip r:embed="rId12"/>
          <a:srcRect/>
          <a:stretch>
            <a:fillRect/>
          </a:stretch>
        </p:blipFill>
        <p:spPr bwMode="auto">
          <a:xfrm>
            <a:off x="292100" y="127000"/>
            <a:ext cx="8559800" cy="659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Image 11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-404813" y="-1000125"/>
            <a:ext cx="9956801" cy="254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28" name="Grupa 62"/>
          <p:cNvGrpSpPr>
            <a:grpSpLocks/>
          </p:cNvGrpSpPr>
          <p:nvPr userDrawn="1"/>
        </p:nvGrpSpPr>
        <p:grpSpPr bwMode="auto">
          <a:xfrm>
            <a:off x="-320675" y="190500"/>
            <a:ext cx="2249488" cy="660400"/>
            <a:chOff x="895350" y="439738"/>
            <a:chExt cx="2336800" cy="728662"/>
          </a:xfrm>
        </p:grpSpPr>
        <p:sp>
          <p:nvSpPr>
            <p:cNvPr id="6" name="Freeform 5"/>
            <p:cNvSpPr>
              <a:spLocks/>
            </p:cNvSpPr>
            <p:nvPr userDrawn="1"/>
          </p:nvSpPr>
          <p:spPr bwMode="auto">
            <a:xfrm>
              <a:off x="895350" y="586872"/>
              <a:ext cx="3298" cy="5255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</a:path>
              </a:pathLst>
            </a:custGeom>
            <a:solidFill>
              <a:srgbClr val="C00D0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8" name="Freeform 45"/>
            <p:cNvSpPr>
              <a:spLocks noEditPoints="1"/>
            </p:cNvSpPr>
            <p:nvPr userDrawn="1"/>
          </p:nvSpPr>
          <p:spPr bwMode="auto">
            <a:xfrm>
              <a:off x="2282258" y="945948"/>
              <a:ext cx="128631" cy="222452"/>
            </a:xfrm>
            <a:custGeom>
              <a:avLst/>
              <a:gdLst>
                <a:gd name="T0" fmla="*/ 15 w 31"/>
                <a:gd name="T1" fmla="*/ 54 h 54"/>
                <a:gd name="T2" fmla="*/ 2 w 31"/>
                <a:gd name="T3" fmla="*/ 52 h 54"/>
                <a:gd name="T4" fmla="*/ 4 w 31"/>
                <a:gd name="T5" fmla="*/ 46 h 54"/>
                <a:gd name="T6" fmla="*/ 15 w 31"/>
                <a:gd name="T7" fmla="*/ 48 h 54"/>
                <a:gd name="T8" fmla="*/ 24 w 31"/>
                <a:gd name="T9" fmla="*/ 39 h 54"/>
                <a:gd name="T10" fmla="*/ 24 w 31"/>
                <a:gd name="T11" fmla="*/ 36 h 54"/>
                <a:gd name="T12" fmla="*/ 16 w 31"/>
                <a:gd name="T13" fmla="*/ 37 h 54"/>
                <a:gd name="T14" fmla="*/ 0 w 31"/>
                <a:gd name="T15" fmla="*/ 19 h 54"/>
                <a:gd name="T16" fmla="*/ 19 w 31"/>
                <a:gd name="T17" fmla="*/ 0 h 54"/>
                <a:gd name="T18" fmla="*/ 31 w 31"/>
                <a:gd name="T19" fmla="*/ 3 h 54"/>
                <a:gd name="T20" fmla="*/ 31 w 31"/>
                <a:gd name="T21" fmla="*/ 39 h 54"/>
                <a:gd name="T22" fmla="*/ 15 w 31"/>
                <a:gd name="T23" fmla="*/ 54 h 54"/>
                <a:gd name="T24" fmla="*/ 24 w 31"/>
                <a:gd name="T25" fmla="*/ 7 h 54"/>
                <a:gd name="T26" fmla="*/ 18 w 31"/>
                <a:gd name="T27" fmla="*/ 6 h 54"/>
                <a:gd name="T28" fmla="*/ 8 w 31"/>
                <a:gd name="T29" fmla="*/ 19 h 54"/>
                <a:gd name="T30" fmla="*/ 18 w 31"/>
                <a:gd name="T31" fmla="*/ 31 h 54"/>
                <a:gd name="T32" fmla="*/ 24 w 31"/>
                <a:gd name="T33" fmla="*/ 30 h 54"/>
                <a:gd name="T34" fmla="*/ 24 w 31"/>
                <a:gd name="T35" fmla="*/ 7 h 5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1" h="54">
                  <a:moveTo>
                    <a:pt x="15" y="54"/>
                  </a:moveTo>
                  <a:cubicBezTo>
                    <a:pt x="10" y="54"/>
                    <a:pt x="5" y="53"/>
                    <a:pt x="2" y="5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7" y="47"/>
                    <a:pt x="11" y="48"/>
                    <a:pt x="15" y="48"/>
                  </a:cubicBezTo>
                  <a:cubicBezTo>
                    <a:pt x="21" y="48"/>
                    <a:pt x="24" y="45"/>
                    <a:pt x="24" y="39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2" y="37"/>
                    <a:pt x="19" y="37"/>
                    <a:pt x="16" y="37"/>
                  </a:cubicBezTo>
                  <a:cubicBezTo>
                    <a:pt x="7" y="37"/>
                    <a:pt x="0" y="31"/>
                    <a:pt x="0" y="19"/>
                  </a:cubicBezTo>
                  <a:cubicBezTo>
                    <a:pt x="0" y="6"/>
                    <a:pt x="8" y="0"/>
                    <a:pt x="19" y="0"/>
                  </a:cubicBezTo>
                  <a:cubicBezTo>
                    <a:pt x="24" y="0"/>
                    <a:pt x="28" y="1"/>
                    <a:pt x="31" y="3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1" y="49"/>
                    <a:pt x="25" y="54"/>
                    <a:pt x="15" y="54"/>
                  </a:cubicBezTo>
                  <a:moveTo>
                    <a:pt x="24" y="7"/>
                  </a:moveTo>
                  <a:cubicBezTo>
                    <a:pt x="23" y="7"/>
                    <a:pt x="21" y="6"/>
                    <a:pt x="18" y="6"/>
                  </a:cubicBezTo>
                  <a:cubicBezTo>
                    <a:pt x="12" y="6"/>
                    <a:pt x="8" y="10"/>
                    <a:pt x="8" y="19"/>
                  </a:cubicBezTo>
                  <a:cubicBezTo>
                    <a:pt x="8" y="27"/>
                    <a:pt x="12" y="31"/>
                    <a:pt x="18" y="31"/>
                  </a:cubicBezTo>
                  <a:cubicBezTo>
                    <a:pt x="20" y="31"/>
                    <a:pt x="22" y="31"/>
                    <a:pt x="24" y="30"/>
                  </a:cubicBezTo>
                  <a:lnTo>
                    <a:pt x="24" y="7"/>
                  </a:lnTo>
                  <a:close/>
                </a:path>
              </a:pathLst>
            </a:custGeom>
            <a:solidFill>
              <a:srgbClr val="0051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9" name="Freeform 46"/>
            <p:cNvSpPr>
              <a:spLocks/>
            </p:cNvSpPr>
            <p:nvPr userDrawn="1"/>
          </p:nvSpPr>
          <p:spPr bwMode="auto">
            <a:xfrm>
              <a:off x="2450468" y="945948"/>
              <a:ext cx="77508" cy="161146"/>
            </a:xfrm>
            <a:custGeom>
              <a:avLst/>
              <a:gdLst>
                <a:gd name="T0" fmla="*/ 17 w 19"/>
                <a:gd name="T1" fmla="*/ 7 h 39"/>
                <a:gd name="T2" fmla="*/ 13 w 19"/>
                <a:gd name="T3" fmla="*/ 6 h 39"/>
                <a:gd name="T4" fmla="*/ 7 w 19"/>
                <a:gd name="T5" fmla="*/ 7 h 39"/>
                <a:gd name="T6" fmla="*/ 7 w 19"/>
                <a:gd name="T7" fmla="*/ 39 h 39"/>
                <a:gd name="T8" fmla="*/ 0 w 19"/>
                <a:gd name="T9" fmla="*/ 39 h 39"/>
                <a:gd name="T10" fmla="*/ 0 w 19"/>
                <a:gd name="T11" fmla="*/ 3 h 39"/>
                <a:gd name="T12" fmla="*/ 14 w 19"/>
                <a:gd name="T13" fmla="*/ 0 h 39"/>
                <a:gd name="T14" fmla="*/ 19 w 19"/>
                <a:gd name="T15" fmla="*/ 0 h 39"/>
                <a:gd name="T16" fmla="*/ 17 w 19"/>
                <a:gd name="T17" fmla="*/ 7 h 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39">
                  <a:moveTo>
                    <a:pt x="17" y="7"/>
                  </a:moveTo>
                  <a:cubicBezTo>
                    <a:pt x="16" y="7"/>
                    <a:pt x="15" y="6"/>
                    <a:pt x="13" y="6"/>
                  </a:cubicBezTo>
                  <a:cubicBezTo>
                    <a:pt x="11" y="6"/>
                    <a:pt x="9" y="7"/>
                    <a:pt x="7" y="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3" y="1"/>
                    <a:pt x="9" y="0"/>
                    <a:pt x="14" y="0"/>
                  </a:cubicBezTo>
                  <a:cubicBezTo>
                    <a:pt x="16" y="0"/>
                    <a:pt x="18" y="0"/>
                    <a:pt x="19" y="0"/>
                  </a:cubicBezTo>
                  <a:lnTo>
                    <a:pt x="17" y="7"/>
                  </a:lnTo>
                  <a:close/>
                </a:path>
              </a:pathLst>
            </a:custGeom>
            <a:solidFill>
              <a:srgbClr val="0051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10" name="Freeform 47"/>
            <p:cNvSpPr>
              <a:spLocks noEditPoints="1"/>
            </p:cNvSpPr>
            <p:nvPr userDrawn="1"/>
          </p:nvSpPr>
          <p:spPr bwMode="auto">
            <a:xfrm>
              <a:off x="2544467" y="945948"/>
              <a:ext cx="118736" cy="161146"/>
            </a:xfrm>
            <a:custGeom>
              <a:avLst/>
              <a:gdLst>
                <a:gd name="T0" fmla="*/ 16 w 29"/>
                <a:gd name="T1" fmla="*/ 39 h 39"/>
                <a:gd name="T2" fmla="*/ 0 w 29"/>
                <a:gd name="T3" fmla="*/ 28 h 39"/>
                <a:gd name="T4" fmla="*/ 22 w 29"/>
                <a:gd name="T5" fmla="*/ 15 h 39"/>
                <a:gd name="T6" fmla="*/ 22 w 29"/>
                <a:gd name="T7" fmla="*/ 12 h 39"/>
                <a:gd name="T8" fmla="*/ 14 w 29"/>
                <a:gd name="T9" fmla="*/ 6 h 39"/>
                <a:gd name="T10" fmla="*/ 4 w 29"/>
                <a:gd name="T11" fmla="*/ 8 h 39"/>
                <a:gd name="T12" fmla="*/ 2 w 29"/>
                <a:gd name="T13" fmla="*/ 3 h 39"/>
                <a:gd name="T14" fmla="*/ 15 w 29"/>
                <a:gd name="T15" fmla="*/ 0 h 39"/>
                <a:gd name="T16" fmla="*/ 29 w 29"/>
                <a:gd name="T17" fmla="*/ 13 h 39"/>
                <a:gd name="T18" fmla="*/ 29 w 29"/>
                <a:gd name="T19" fmla="*/ 37 h 39"/>
                <a:gd name="T20" fmla="*/ 16 w 29"/>
                <a:gd name="T21" fmla="*/ 39 h 39"/>
                <a:gd name="T22" fmla="*/ 22 w 29"/>
                <a:gd name="T23" fmla="*/ 20 h 39"/>
                <a:gd name="T24" fmla="*/ 7 w 29"/>
                <a:gd name="T25" fmla="*/ 28 h 39"/>
                <a:gd name="T26" fmla="*/ 16 w 29"/>
                <a:gd name="T27" fmla="*/ 34 h 39"/>
                <a:gd name="T28" fmla="*/ 22 w 29"/>
                <a:gd name="T29" fmla="*/ 33 h 39"/>
                <a:gd name="T30" fmla="*/ 22 w 29"/>
                <a:gd name="T31" fmla="*/ 20 h 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" h="39">
                  <a:moveTo>
                    <a:pt x="16" y="39"/>
                  </a:moveTo>
                  <a:cubicBezTo>
                    <a:pt x="5" y="39"/>
                    <a:pt x="0" y="35"/>
                    <a:pt x="0" y="28"/>
                  </a:cubicBezTo>
                  <a:cubicBezTo>
                    <a:pt x="0" y="17"/>
                    <a:pt x="11" y="15"/>
                    <a:pt x="22" y="15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7"/>
                    <a:pt x="19" y="6"/>
                    <a:pt x="14" y="6"/>
                  </a:cubicBezTo>
                  <a:cubicBezTo>
                    <a:pt x="11" y="6"/>
                    <a:pt x="6" y="7"/>
                    <a:pt x="4" y="8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5" y="2"/>
                    <a:pt x="10" y="0"/>
                    <a:pt x="15" y="0"/>
                  </a:cubicBezTo>
                  <a:cubicBezTo>
                    <a:pt x="24" y="0"/>
                    <a:pt x="29" y="4"/>
                    <a:pt x="29" y="13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27" y="38"/>
                    <a:pt x="21" y="39"/>
                    <a:pt x="16" y="39"/>
                  </a:cubicBezTo>
                  <a:moveTo>
                    <a:pt x="22" y="20"/>
                  </a:moveTo>
                  <a:cubicBezTo>
                    <a:pt x="14" y="20"/>
                    <a:pt x="7" y="21"/>
                    <a:pt x="7" y="28"/>
                  </a:cubicBezTo>
                  <a:cubicBezTo>
                    <a:pt x="7" y="31"/>
                    <a:pt x="10" y="34"/>
                    <a:pt x="16" y="34"/>
                  </a:cubicBezTo>
                  <a:cubicBezTo>
                    <a:pt x="18" y="34"/>
                    <a:pt x="21" y="34"/>
                    <a:pt x="22" y="33"/>
                  </a:cubicBezTo>
                  <a:lnTo>
                    <a:pt x="22" y="20"/>
                  </a:lnTo>
                  <a:close/>
                </a:path>
              </a:pathLst>
            </a:custGeom>
            <a:solidFill>
              <a:srgbClr val="0051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11" name="Freeform 48"/>
            <p:cNvSpPr>
              <a:spLocks/>
            </p:cNvSpPr>
            <p:nvPr userDrawn="1"/>
          </p:nvSpPr>
          <p:spPr bwMode="auto">
            <a:xfrm>
              <a:off x="2704432" y="945948"/>
              <a:ext cx="122035" cy="161146"/>
            </a:xfrm>
            <a:custGeom>
              <a:avLst/>
              <a:gdLst>
                <a:gd name="T0" fmla="*/ 22 w 30"/>
                <a:gd name="T1" fmla="*/ 39 h 39"/>
                <a:gd name="T2" fmla="*/ 22 w 30"/>
                <a:gd name="T3" fmla="*/ 13 h 39"/>
                <a:gd name="T4" fmla="*/ 14 w 30"/>
                <a:gd name="T5" fmla="*/ 6 h 39"/>
                <a:gd name="T6" fmla="*/ 7 w 30"/>
                <a:gd name="T7" fmla="*/ 7 h 39"/>
                <a:gd name="T8" fmla="*/ 7 w 30"/>
                <a:gd name="T9" fmla="*/ 39 h 39"/>
                <a:gd name="T10" fmla="*/ 0 w 30"/>
                <a:gd name="T11" fmla="*/ 39 h 39"/>
                <a:gd name="T12" fmla="*/ 0 w 30"/>
                <a:gd name="T13" fmla="*/ 3 h 39"/>
                <a:gd name="T14" fmla="*/ 14 w 30"/>
                <a:gd name="T15" fmla="*/ 0 h 39"/>
                <a:gd name="T16" fmla="*/ 30 w 30"/>
                <a:gd name="T17" fmla="*/ 13 h 39"/>
                <a:gd name="T18" fmla="*/ 30 w 30"/>
                <a:gd name="T19" fmla="*/ 39 h 39"/>
                <a:gd name="T20" fmla="*/ 22 w 30"/>
                <a:gd name="T21" fmla="*/ 39 h 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0" h="39">
                  <a:moveTo>
                    <a:pt x="22" y="39"/>
                  </a:moveTo>
                  <a:cubicBezTo>
                    <a:pt x="22" y="13"/>
                    <a:pt x="22" y="13"/>
                    <a:pt x="22" y="13"/>
                  </a:cubicBezTo>
                  <a:cubicBezTo>
                    <a:pt x="22" y="9"/>
                    <a:pt x="20" y="6"/>
                    <a:pt x="14" y="6"/>
                  </a:cubicBezTo>
                  <a:cubicBezTo>
                    <a:pt x="12" y="6"/>
                    <a:pt x="9" y="7"/>
                    <a:pt x="7" y="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1"/>
                    <a:pt x="8" y="0"/>
                    <a:pt x="14" y="0"/>
                  </a:cubicBezTo>
                  <a:cubicBezTo>
                    <a:pt x="25" y="0"/>
                    <a:pt x="30" y="5"/>
                    <a:pt x="30" y="13"/>
                  </a:cubicBezTo>
                  <a:cubicBezTo>
                    <a:pt x="30" y="39"/>
                    <a:pt x="30" y="39"/>
                    <a:pt x="30" y="39"/>
                  </a:cubicBezTo>
                  <a:lnTo>
                    <a:pt x="22" y="39"/>
                  </a:lnTo>
                  <a:close/>
                </a:path>
              </a:pathLst>
            </a:custGeom>
            <a:solidFill>
              <a:srgbClr val="0051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12" name="Freeform 49"/>
            <p:cNvSpPr>
              <a:spLocks/>
            </p:cNvSpPr>
            <p:nvPr userDrawn="1"/>
          </p:nvSpPr>
          <p:spPr bwMode="auto">
            <a:xfrm>
              <a:off x="2851203" y="903910"/>
              <a:ext cx="85754" cy="203185"/>
            </a:xfrm>
            <a:custGeom>
              <a:avLst/>
              <a:gdLst>
                <a:gd name="T0" fmla="*/ 16 w 21"/>
                <a:gd name="T1" fmla="*/ 49 h 49"/>
                <a:gd name="T2" fmla="*/ 5 w 21"/>
                <a:gd name="T3" fmla="*/ 38 h 49"/>
                <a:gd name="T4" fmla="*/ 5 w 21"/>
                <a:gd name="T5" fmla="*/ 17 h 49"/>
                <a:gd name="T6" fmla="*/ 0 w 21"/>
                <a:gd name="T7" fmla="*/ 17 h 49"/>
                <a:gd name="T8" fmla="*/ 0 w 21"/>
                <a:gd name="T9" fmla="*/ 11 h 49"/>
                <a:gd name="T10" fmla="*/ 5 w 21"/>
                <a:gd name="T11" fmla="*/ 11 h 49"/>
                <a:gd name="T12" fmla="*/ 5 w 21"/>
                <a:gd name="T13" fmla="*/ 2 h 49"/>
                <a:gd name="T14" fmla="*/ 13 w 21"/>
                <a:gd name="T15" fmla="*/ 0 h 49"/>
                <a:gd name="T16" fmla="*/ 13 w 21"/>
                <a:gd name="T17" fmla="*/ 11 h 49"/>
                <a:gd name="T18" fmla="*/ 21 w 21"/>
                <a:gd name="T19" fmla="*/ 11 h 49"/>
                <a:gd name="T20" fmla="*/ 21 w 21"/>
                <a:gd name="T21" fmla="*/ 17 h 49"/>
                <a:gd name="T22" fmla="*/ 13 w 21"/>
                <a:gd name="T23" fmla="*/ 17 h 49"/>
                <a:gd name="T24" fmla="*/ 13 w 21"/>
                <a:gd name="T25" fmla="*/ 38 h 49"/>
                <a:gd name="T26" fmla="*/ 18 w 21"/>
                <a:gd name="T27" fmla="*/ 42 h 49"/>
                <a:gd name="T28" fmla="*/ 21 w 21"/>
                <a:gd name="T29" fmla="*/ 42 h 49"/>
                <a:gd name="T30" fmla="*/ 21 w 21"/>
                <a:gd name="T31" fmla="*/ 48 h 49"/>
                <a:gd name="T32" fmla="*/ 16 w 21"/>
                <a:gd name="T33" fmla="*/ 49 h 4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49">
                  <a:moveTo>
                    <a:pt x="16" y="49"/>
                  </a:moveTo>
                  <a:cubicBezTo>
                    <a:pt x="9" y="49"/>
                    <a:pt x="5" y="45"/>
                    <a:pt x="5" y="3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3" y="41"/>
                    <a:pt x="15" y="42"/>
                    <a:pt x="18" y="42"/>
                  </a:cubicBezTo>
                  <a:cubicBezTo>
                    <a:pt x="19" y="42"/>
                    <a:pt x="20" y="42"/>
                    <a:pt x="21" y="42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0" y="49"/>
                    <a:pt x="18" y="49"/>
                    <a:pt x="16" y="49"/>
                  </a:cubicBezTo>
                </a:path>
              </a:pathLst>
            </a:custGeom>
            <a:solidFill>
              <a:srgbClr val="0051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13" name="Freeform 50"/>
            <p:cNvSpPr>
              <a:spLocks/>
            </p:cNvSpPr>
            <p:nvPr userDrawn="1"/>
          </p:nvSpPr>
          <p:spPr bwMode="auto">
            <a:xfrm>
              <a:off x="2956747" y="945948"/>
              <a:ext cx="107193" cy="161146"/>
            </a:xfrm>
            <a:custGeom>
              <a:avLst/>
              <a:gdLst>
                <a:gd name="T0" fmla="*/ 11 w 26"/>
                <a:gd name="T1" fmla="*/ 39 h 39"/>
                <a:gd name="T2" fmla="*/ 0 w 26"/>
                <a:gd name="T3" fmla="*/ 37 h 39"/>
                <a:gd name="T4" fmla="*/ 2 w 26"/>
                <a:gd name="T5" fmla="*/ 31 h 39"/>
                <a:gd name="T6" fmla="*/ 11 w 26"/>
                <a:gd name="T7" fmla="*/ 33 h 39"/>
                <a:gd name="T8" fmla="*/ 18 w 26"/>
                <a:gd name="T9" fmla="*/ 28 h 39"/>
                <a:gd name="T10" fmla="*/ 11 w 26"/>
                <a:gd name="T11" fmla="*/ 22 h 39"/>
                <a:gd name="T12" fmla="*/ 1 w 26"/>
                <a:gd name="T13" fmla="*/ 11 h 39"/>
                <a:gd name="T14" fmla="*/ 14 w 26"/>
                <a:gd name="T15" fmla="*/ 0 h 39"/>
                <a:gd name="T16" fmla="*/ 25 w 26"/>
                <a:gd name="T17" fmla="*/ 3 h 39"/>
                <a:gd name="T18" fmla="*/ 23 w 26"/>
                <a:gd name="T19" fmla="*/ 8 h 39"/>
                <a:gd name="T20" fmla="*/ 15 w 26"/>
                <a:gd name="T21" fmla="*/ 6 h 39"/>
                <a:gd name="T22" fmla="*/ 9 w 26"/>
                <a:gd name="T23" fmla="*/ 11 h 39"/>
                <a:gd name="T24" fmla="*/ 15 w 26"/>
                <a:gd name="T25" fmla="*/ 17 h 39"/>
                <a:gd name="T26" fmla="*/ 26 w 26"/>
                <a:gd name="T27" fmla="*/ 28 h 39"/>
                <a:gd name="T28" fmla="*/ 11 w 26"/>
                <a:gd name="T29" fmla="*/ 39 h 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6" h="39">
                  <a:moveTo>
                    <a:pt x="11" y="39"/>
                  </a:moveTo>
                  <a:cubicBezTo>
                    <a:pt x="7" y="39"/>
                    <a:pt x="2" y="38"/>
                    <a:pt x="0" y="37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4" y="32"/>
                    <a:pt x="8" y="33"/>
                    <a:pt x="11" y="33"/>
                  </a:cubicBezTo>
                  <a:cubicBezTo>
                    <a:pt x="15" y="33"/>
                    <a:pt x="18" y="31"/>
                    <a:pt x="18" y="28"/>
                  </a:cubicBezTo>
                  <a:cubicBezTo>
                    <a:pt x="18" y="25"/>
                    <a:pt x="15" y="23"/>
                    <a:pt x="11" y="22"/>
                  </a:cubicBezTo>
                  <a:cubicBezTo>
                    <a:pt x="6" y="20"/>
                    <a:pt x="1" y="18"/>
                    <a:pt x="1" y="11"/>
                  </a:cubicBezTo>
                  <a:cubicBezTo>
                    <a:pt x="1" y="5"/>
                    <a:pt x="6" y="0"/>
                    <a:pt x="14" y="0"/>
                  </a:cubicBezTo>
                  <a:cubicBezTo>
                    <a:pt x="18" y="0"/>
                    <a:pt x="22" y="1"/>
                    <a:pt x="25" y="3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7"/>
                    <a:pt x="17" y="6"/>
                    <a:pt x="15" y="6"/>
                  </a:cubicBezTo>
                  <a:cubicBezTo>
                    <a:pt x="11" y="6"/>
                    <a:pt x="9" y="8"/>
                    <a:pt x="9" y="11"/>
                  </a:cubicBezTo>
                  <a:cubicBezTo>
                    <a:pt x="9" y="14"/>
                    <a:pt x="11" y="15"/>
                    <a:pt x="15" y="17"/>
                  </a:cubicBezTo>
                  <a:cubicBezTo>
                    <a:pt x="20" y="19"/>
                    <a:pt x="26" y="21"/>
                    <a:pt x="26" y="28"/>
                  </a:cubicBezTo>
                  <a:cubicBezTo>
                    <a:pt x="26" y="35"/>
                    <a:pt x="21" y="39"/>
                    <a:pt x="11" y="39"/>
                  </a:cubicBezTo>
                </a:path>
              </a:pathLst>
            </a:custGeom>
            <a:solidFill>
              <a:srgbClr val="0051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14" name="Freeform 51"/>
            <p:cNvSpPr>
              <a:spLocks/>
            </p:cNvSpPr>
            <p:nvPr userDrawn="1"/>
          </p:nvSpPr>
          <p:spPr bwMode="auto">
            <a:xfrm>
              <a:off x="2282258" y="732254"/>
              <a:ext cx="122035" cy="157643"/>
            </a:xfrm>
            <a:custGeom>
              <a:avLst/>
              <a:gdLst>
                <a:gd name="T0" fmla="*/ 22 w 30"/>
                <a:gd name="T1" fmla="*/ 38 h 38"/>
                <a:gd name="T2" fmla="*/ 22 w 30"/>
                <a:gd name="T3" fmla="*/ 13 h 38"/>
                <a:gd name="T4" fmla="*/ 15 w 30"/>
                <a:gd name="T5" fmla="*/ 6 h 38"/>
                <a:gd name="T6" fmla="*/ 8 w 30"/>
                <a:gd name="T7" fmla="*/ 7 h 38"/>
                <a:gd name="T8" fmla="*/ 8 w 30"/>
                <a:gd name="T9" fmla="*/ 38 h 38"/>
                <a:gd name="T10" fmla="*/ 0 w 30"/>
                <a:gd name="T11" fmla="*/ 38 h 38"/>
                <a:gd name="T12" fmla="*/ 0 w 30"/>
                <a:gd name="T13" fmla="*/ 3 h 38"/>
                <a:gd name="T14" fmla="*/ 15 w 30"/>
                <a:gd name="T15" fmla="*/ 0 h 38"/>
                <a:gd name="T16" fmla="*/ 30 w 30"/>
                <a:gd name="T17" fmla="*/ 13 h 38"/>
                <a:gd name="T18" fmla="*/ 30 w 30"/>
                <a:gd name="T19" fmla="*/ 38 h 38"/>
                <a:gd name="T20" fmla="*/ 22 w 30"/>
                <a:gd name="T21" fmla="*/ 38 h 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0" h="38">
                  <a:moveTo>
                    <a:pt x="22" y="38"/>
                  </a:moveTo>
                  <a:cubicBezTo>
                    <a:pt x="22" y="13"/>
                    <a:pt x="22" y="13"/>
                    <a:pt x="22" y="13"/>
                  </a:cubicBezTo>
                  <a:cubicBezTo>
                    <a:pt x="22" y="9"/>
                    <a:pt x="20" y="6"/>
                    <a:pt x="15" y="6"/>
                  </a:cubicBezTo>
                  <a:cubicBezTo>
                    <a:pt x="12" y="6"/>
                    <a:pt x="9" y="7"/>
                    <a:pt x="8" y="7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1"/>
                    <a:pt x="9" y="0"/>
                    <a:pt x="15" y="0"/>
                  </a:cubicBezTo>
                  <a:cubicBezTo>
                    <a:pt x="25" y="0"/>
                    <a:pt x="30" y="5"/>
                    <a:pt x="30" y="13"/>
                  </a:cubicBezTo>
                  <a:cubicBezTo>
                    <a:pt x="30" y="38"/>
                    <a:pt x="30" y="38"/>
                    <a:pt x="30" y="38"/>
                  </a:cubicBezTo>
                  <a:lnTo>
                    <a:pt x="22" y="38"/>
                  </a:lnTo>
                  <a:close/>
                </a:path>
              </a:pathLst>
            </a:custGeom>
            <a:solidFill>
              <a:srgbClr val="0051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15" name="Freeform 52"/>
            <p:cNvSpPr>
              <a:spLocks noEditPoints="1"/>
            </p:cNvSpPr>
            <p:nvPr userDrawn="1"/>
          </p:nvSpPr>
          <p:spPr bwMode="auto">
            <a:xfrm>
              <a:off x="2437275" y="732254"/>
              <a:ext cx="136876" cy="159394"/>
            </a:xfrm>
            <a:custGeom>
              <a:avLst/>
              <a:gdLst>
                <a:gd name="T0" fmla="*/ 17 w 33"/>
                <a:gd name="T1" fmla="*/ 39 h 39"/>
                <a:gd name="T2" fmla="*/ 0 w 33"/>
                <a:gd name="T3" fmla="*/ 20 h 39"/>
                <a:gd name="T4" fmla="*/ 17 w 33"/>
                <a:gd name="T5" fmla="*/ 0 h 39"/>
                <a:gd name="T6" fmla="*/ 33 w 33"/>
                <a:gd name="T7" fmla="*/ 20 h 39"/>
                <a:gd name="T8" fmla="*/ 17 w 33"/>
                <a:gd name="T9" fmla="*/ 39 h 39"/>
                <a:gd name="T10" fmla="*/ 17 w 33"/>
                <a:gd name="T11" fmla="*/ 6 h 39"/>
                <a:gd name="T12" fmla="*/ 8 w 33"/>
                <a:gd name="T13" fmla="*/ 20 h 39"/>
                <a:gd name="T14" fmla="*/ 17 w 33"/>
                <a:gd name="T15" fmla="*/ 33 h 39"/>
                <a:gd name="T16" fmla="*/ 26 w 33"/>
                <a:gd name="T17" fmla="*/ 20 h 39"/>
                <a:gd name="T18" fmla="*/ 17 w 33"/>
                <a:gd name="T19" fmla="*/ 6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3" h="39">
                  <a:moveTo>
                    <a:pt x="17" y="39"/>
                  </a:moveTo>
                  <a:cubicBezTo>
                    <a:pt x="6" y="39"/>
                    <a:pt x="0" y="31"/>
                    <a:pt x="0" y="20"/>
                  </a:cubicBezTo>
                  <a:cubicBezTo>
                    <a:pt x="0" y="8"/>
                    <a:pt x="6" y="0"/>
                    <a:pt x="17" y="0"/>
                  </a:cubicBezTo>
                  <a:cubicBezTo>
                    <a:pt x="27" y="0"/>
                    <a:pt x="33" y="8"/>
                    <a:pt x="33" y="20"/>
                  </a:cubicBezTo>
                  <a:cubicBezTo>
                    <a:pt x="33" y="31"/>
                    <a:pt x="27" y="39"/>
                    <a:pt x="17" y="39"/>
                  </a:cubicBezTo>
                  <a:moveTo>
                    <a:pt x="17" y="6"/>
                  </a:moveTo>
                  <a:cubicBezTo>
                    <a:pt x="11" y="6"/>
                    <a:pt x="8" y="11"/>
                    <a:pt x="8" y="20"/>
                  </a:cubicBezTo>
                  <a:cubicBezTo>
                    <a:pt x="8" y="28"/>
                    <a:pt x="11" y="33"/>
                    <a:pt x="17" y="33"/>
                  </a:cubicBezTo>
                  <a:cubicBezTo>
                    <a:pt x="23" y="33"/>
                    <a:pt x="26" y="28"/>
                    <a:pt x="26" y="20"/>
                  </a:cubicBezTo>
                  <a:cubicBezTo>
                    <a:pt x="26" y="11"/>
                    <a:pt x="23" y="6"/>
                    <a:pt x="17" y="6"/>
                  </a:cubicBezTo>
                </a:path>
              </a:pathLst>
            </a:custGeom>
            <a:solidFill>
              <a:srgbClr val="0051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16" name="Freeform 53"/>
            <p:cNvSpPr>
              <a:spLocks/>
            </p:cNvSpPr>
            <p:nvPr userDrawn="1"/>
          </p:nvSpPr>
          <p:spPr bwMode="auto">
            <a:xfrm>
              <a:off x="2605485" y="732254"/>
              <a:ext cx="77508" cy="157643"/>
            </a:xfrm>
            <a:custGeom>
              <a:avLst/>
              <a:gdLst>
                <a:gd name="T0" fmla="*/ 18 w 19"/>
                <a:gd name="T1" fmla="*/ 7 h 38"/>
                <a:gd name="T2" fmla="*/ 14 w 19"/>
                <a:gd name="T3" fmla="*/ 6 h 38"/>
                <a:gd name="T4" fmla="*/ 8 w 19"/>
                <a:gd name="T5" fmla="*/ 7 h 38"/>
                <a:gd name="T6" fmla="*/ 8 w 19"/>
                <a:gd name="T7" fmla="*/ 38 h 38"/>
                <a:gd name="T8" fmla="*/ 0 w 19"/>
                <a:gd name="T9" fmla="*/ 38 h 38"/>
                <a:gd name="T10" fmla="*/ 0 w 19"/>
                <a:gd name="T11" fmla="*/ 3 h 38"/>
                <a:gd name="T12" fmla="*/ 15 w 19"/>
                <a:gd name="T13" fmla="*/ 0 h 38"/>
                <a:gd name="T14" fmla="*/ 19 w 19"/>
                <a:gd name="T15" fmla="*/ 0 h 38"/>
                <a:gd name="T16" fmla="*/ 18 w 19"/>
                <a:gd name="T17" fmla="*/ 7 h 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38">
                  <a:moveTo>
                    <a:pt x="18" y="7"/>
                  </a:moveTo>
                  <a:cubicBezTo>
                    <a:pt x="17" y="6"/>
                    <a:pt x="15" y="6"/>
                    <a:pt x="14" y="6"/>
                  </a:cubicBezTo>
                  <a:cubicBezTo>
                    <a:pt x="12" y="6"/>
                    <a:pt x="9" y="7"/>
                    <a:pt x="8" y="7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1"/>
                    <a:pt x="9" y="0"/>
                    <a:pt x="15" y="0"/>
                  </a:cubicBezTo>
                  <a:cubicBezTo>
                    <a:pt x="17" y="0"/>
                    <a:pt x="18" y="0"/>
                    <a:pt x="19" y="0"/>
                  </a:cubicBezTo>
                  <a:lnTo>
                    <a:pt x="18" y="7"/>
                  </a:lnTo>
                  <a:close/>
                </a:path>
              </a:pathLst>
            </a:custGeom>
            <a:solidFill>
              <a:srgbClr val="0051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17" name="Freeform 54"/>
            <p:cNvSpPr>
              <a:spLocks/>
            </p:cNvSpPr>
            <p:nvPr userDrawn="1"/>
          </p:nvSpPr>
          <p:spPr bwMode="auto">
            <a:xfrm>
              <a:off x="2699485" y="737509"/>
              <a:ext cx="220982" cy="152389"/>
            </a:xfrm>
            <a:custGeom>
              <a:avLst/>
              <a:gdLst>
                <a:gd name="T0" fmla="*/ 43 w 54"/>
                <a:gd name="T1" fmla="*/ 37 h 37"/>
                <a:gd name="T2" fmla="*/ 35 w 54"/>
                <a:gd name="T3" fmla="*/ 37 h 37"/>
                <a:gd name="T4" fmla="*/ 29 w 54"/>
                <a:gd name="T5" fmla="*/ 14 h 37"/>
                <a:gd name="T6" fmla="*/ 27 w 54"/>
                <a:gd name="T7" fmla="*/ 8 h 37"/>
                <a:gd name="T8" fmla="*/ 27 w 54"/>
                <a:gd name="T9" fmla="*/ 8 h 37"/>
                <a:gd name="T10" fmla="*/ 26 w 54"/>
                <a:gd name="T11" fmla="*/ 14 h 37"/>
                <a:gd name="T12" fmla="*/ 19 w 54"/>
                <a:gd name="T13" fmla="*/ 37 h 37"/>
                <a:gd name="T14" fmla="*/ 11 w 54"/>
                <a:gd name="T15" fmla="*/ 37 h 37"/>
                <a:gd name="T16" fmla="*/ 0 w 54"/>
                <a:gd name="T17" fmla="*/ 0 h 37"/>
                <a:gd name="T18" fmla="*/ 8 w 54"/>
                <a:gd name="T19" fmla="*/ 0 h 37"/>
                <a:gd name="T20" fmla="*/ 14 w 54"/>
                <a:gd name="T21" fmla="*/ 25 h 37"/>
                <a:gd name="T22" fmla="*/ 15 w 54"/>
                <a:gd name="T23" fmla="*/ 31 h 37"/>
                <a:gd name="T24" fmla="*/ 16 w 54"/>
                <a:gd name="T25" fmla="*/ 31 h 37"/>
                <a:gd name="T26" fmla="*/ 17 w 54"/>
                <a:gd name="T27" fmla="*/ 25 h 37"/>
                <a:gd name="T28" fmla="*/ 24 w 54"/>
                <a:gd name="T29" fmla="*/ 0 h 37"/>
                <a:gd name="T30" fmla="*/ 31 w 54"/>
                <a:gd name="T31" fmla="*/ 0 h 37"/>
                <a:gd name="T32" fmla="*/ 38 w 54"/>
                <a:gd name="T33" fmla="*/ 25 h 37"/>
                <a:gd name="T34" fmla="*/ 39 w 54"/>
                <a:gd name="T35" fmla="*/ 31 h 37"/>
                <a:gd name="T36" fmla="*/ 39 w 54"/>
                <a:gd name="T37" fmla="*/ 31 h 37"/>
                <a:gd name="T38" fmla="*/ 40 w 54"/>
                <a:gd name="T39" fmla="*/ 25 h 37"/>
                <a:gd name="T40" fmla="*/ 47 w 54"/>
                <a:gd name="T41" fmla="*/ 0 h 37"/>
                <a:gd name="T42" fmla="*/ 54 w 54"/>
                <a:gd name="T43" fmla="*/ 0 h 37"/>
                <a:gd name="T44" fmla="*/ 43 w 54"/>
                <a:gd name="T45" fmla="*/ 37 h 3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54" h="37">
                  <a:moveTo>
                    <a:pt x="43" y="37"/>
                  </a:moveTo>
                  <a:cubicBezTo>
                    <a:pt x="35" y="37"/>
                    <a:pt x="35" y="37"/>
                    <a:pt x="35" y="37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11"/>
                    <a:pt x="28" y="9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9"/>
                    <a:pt x="27" y="11"/>
                    <a:pt x="26" y="14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7"/>
                    <a:pt x="15" y="29"/>
                    <a:pt x="15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6" y="30"/>
                    <a:pt x="16" y="27"/>
                    <a:pt x="17" y="25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7"/>
                    <a:pt x="39" y="29"/>
                    <a:pt x="39" y="31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0"/>
                    <a:pt x="40" y="27"/>
                    <a:pt x="40" y="25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4" y="0"/>
                    <a:pt x="54" y="0"/>
                    <a:pt x="54" y="0"/>
                  </a:cubicBezTo>
                  <a:lnTo>
                    <a:pt x="43" y="37"/>
                  </a:lnTo>
                  <a:close/>
                </a:path>
              </a:pathLst>
            </a:custGeom>
            <a:solidFill>
              <a:srgbClr val="0051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18" name="Freeform 55"/>
            <p:cNvSpPr>
              <a:spLocks noEditPoints="1"/>
            </p:cNvSpPr>
            <p:nvPr userDrawn="1"/>
          </p:nvSpPr>
          <p:spPr bwMode="auto">
            <a:xfrm>
              <a:off x="2941905" y="732254"/>
              <a:ext cx="118736" cy="159394"/>
            </a:xfrm>
            <a:custGeom>
              <a:avLst/>
              <a:gdLst>
                <a:gd name="T0" fmla="*/ 16 w 29"/>
                <a:gd name="T1" fmla="*/ 39 h 39"/>
                <a:gd name="T2" fmla="*/ 0 w 29"/>
                <a:gd name="T3" fmla="*/ 27 h 39"/>
                <a:gd name="T4" fmla="*/ 22 w 29"/>
                <a:gd name="T5" fmla="*/ 14 h 39"/>
                <a:gd name="T6" fmla="*/ 22 w 29"/>
                <a:gd name="T7" fmla="*/ 12 h 39"/>
                <a:gd name="T8" fmla="*/ 14 w 29"/>
                <a:gd name="T9" fmla="*/ 6 h 39"/>
                <a:gd name="T10" fmla="*/ 4 w 29"/>
                <a:gd name="T11" fmla="*/ 8 h 39"/>
                <a:gd name="T12" fmla="*/ 2 w 29"/>
                <a:gd name="T13" fmla="*/ 3 h 39"/>
                <a:gd name="T14" fmla="*/ 15 w 29"/>
                <a:gd name="T15" fmla="*/ 0 h 39"/>
                <a:gd name="T16" fmla="*/ 29 w 29"/>
                <a:gd name="T17" fmla="*/ 13 h 39"/>
                <a:gd name="T18" fmla="*/ 29 w 29"/>
                <a:gd name="T19" fmla="*/ 37 h 39"/>
                <a:gd name="T20" fmla="*/ 16 w 29"/>
                <a:gd name="T21" fmla="*/ 39 h 39"/>
                <a:gd name="T22" fmla="*/ 22 w 29"/>
                <a:gd name="T23" fmla="*/ 20 h 39"/>
                <a:gd name="T24" fmla="*/ 7 w 29"/>
                <a:gd name="T25" fmla="*/ 27 h 39"/>
                <a:gd name="T26" fmla="*/ 16 w 29"/>
                <a:gd name="T27" fmla="*/ 34 h 39"/>
                <a:gd name="T28" fmla="*/ 22 w 29"/>
                <a:gd name="T29" fmla="*/ 33 h 39"/>
                <a:gd name="T30" fmla="*/ 22 w 29"/>
                <a:gd name="T31" fmla="*/ 20 h 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" h="39">
                  <a:moveTo>
                    <a:pt x="16" y="39"/>
                  </a:moveTo>
                  <a:cubicBezTo>
                    <a:pt x="5" y="39"/>
                    <a:pt x="0" y="35"/>
                    <a:pt x="0" y="27"/>
                  </a:cubicBezTo>
                  <a:cubicBezTo>
                    <a:pt x="0" y="17"/>
                    <a:pt x="11" y="15"/>
                    <a:pt x="22" y="14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7"/>
                    <a:pt x="19" y="6"/>
                    <a:pt x="14" y="6"/>
                  </a:cubicBezTo>
                  <a:cubicBezTo>
                    <a:pt x="11" y="6"/>
                    <a:pt x="6" y="7"/>
                    <a:pt x="4" y="8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5" y="1"/>
                    <a:pt x="10" y="0"/>
                    <a:pt x="15" y="0"/>
                  </a:cubicBezTo>
                  <a:cubicBezTo>
                    <a:pt x="24" y="0"/>
                    <a:pt x="29" y="3"/>
                    <a:pt x="29" y="13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27" y="38"/>
                    <a:pt x="21" y="39"/>
                    <a:pt x="16" y="39"/>
                  </a:cubicBezTo>
                  <a:moveTo>
                    <a:pt x="22" y="20"/>
                  </a:moveTo>
                  <a:cubicBezTo>
                    <a:pt x="14" y="20"/>
                    <a:pt x="7" y="21"/>
                    <a:pt x="7" y="27"/>
                  </a:cubicBezTo>
                  <a:cubicBezTo>
                    <a:pt x="7" y="31"/>
                    <a:pt x="10" y="34"/>
                    <a:pt x="16" y="34"/>
                  </a:cubicBezTo>
                  <a:cubicBezTo>
                    <a:pt x="18" y="34"/>
                    <a:pt x="21" y="33"/>
                    <a:pt x="22" y="33"/>
                  </a:cubicBezTo>
                  <a:lnTo>
                    <a:pt x="22" y="20"/>
                  </a:lnTo>
                  <a:close/>
                </a:path>
              </a:pathLst>
            </a:custGeom>
            <a:solidFill>
              <a:srgbClr val="0051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19" name="Freeform 56"/>
            <p:cNvSpPr>
              <a:spLocks/>
            </p:cNvSpPr>
            <p:nvPr userDrawn="1"/>
          </p:nvSpPr>
          <p:spPr bwMode="auto">
            <a:xfrm>
              <a:off x="3085378" y="737509"/>
              <a:ext cx="146772" cy="215446"/>
            </a:xfrm>
            <a:custGeom>
              <a:avLst/>
              <a:gdLst>
                <a:gd name="T0" fmla="*/ 16 w 36"/>
                <a:gd name="T1" fmla="*/ 53 h 53"/>
                <a:gd name="T2" fmla="*/ 8 w 36"/>
                <a:gd name="T3" fmla="*/ 53 h 53"/>
                <a:gd name="T4" fmla="*/ 14 w 36"/>
                <a:gd name="T5" fmla="*/ 37 h 53"/>
                <a:gd name="T6" fmla="*/ 0 w 36"/>
                <a:gd name="T7" fmla="*/ 0 h 53"/>
                <a:gd name="T8" fmla="*/ 8 w 36"/>
                <a:gd name="T9" fmla="*/ 0 h 53"/>
                <a:gd name="T10" fmla="*/ 17 w 36"/>
                <a:gd name="T11" fmla="*/ 25 h 53"/>
                <a:gd name="T12" fmla="*/ 18 w 36"/>
                <a:gd name="T13" fmla="*/ 31 h 53"/>
                <a:gd name="T14" fmla="*/ 18 w 36"/>
                <a:gd name="T15" fmla="*/ 31 h 53"/>
                <a:gd name="T16" fmla="*/ 19 w 36"/>
                <a:gd name="T17" fmla="*/ 25 h 53"/>
                <a:gd name="T18" fmla="*/ 28 w 36"/>
                <a:gd name="T19" fmla="*/ 0 h 53"/>
                <a:gd name="T20" fmla="*/ 36 w 36"/>
                <a:gd name="T21" fmla="*/ 0 h 53"/>
                <a:gd name="T22" fmla="*/ 16 w 36"/>
                <a:gd name="T23" fmla="*/ 53 h 5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6" h="53">
                  <a:moveTo>
                    <a:pt x="16" y="53"/>
                  </a:moveTo>
                  <a:cubicBezTo>
                    <a:pt x="8" y="53"/>
                    <a:pt x="8" y="53"/>
                    <a:pt x="8" y="53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28"/>
                    <a:pt x="18" y="30"/>
                    <a:pt x="18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0"/>
                    <a:pt x="19" y="27"/>
                    <a:pt x="19" y="25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6" y="0"/>
                    <a:pt x="36" y="0"/>
                    <a:pt x="36" y="0"/>
                  </a:cubicBezTo>
                  <a:lnTo>
                    <a:pt x="16" y="53"/>
                  </a:lnTo>
                  <a:close/>
                </a:path>
              </a:pathLst>
            </a:custGeom>
            <a:solidFill>
              <a:srgbClr val="0051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20" name="Freeform 57"/>
            <p:cNvSpPr>
              <a:spLocks/>
            </p:cNvSpPr>
            <p:nvPr userDrawn="1"/>
          </p:nvSpPr>
          <p:spPr bwMode="auto">
            <a:xfrm>
              <a:off x="2527976" y="485279"/>
              <a:ext cx="95649" cy="155892"/>
            </a:xfrm>
            <a:custGeom>
              <a:avLst/>
              <a:gdLst>
                <a:gd name="T0" fmla="*/ 23 w 23"/>
                <a:gd name="T1" fmla="*/ 0 h 38"/>
                <a:gd name="T2" fmla="*/ 11 w 23"/>
                <a:gd name="T3" fmla="*/ 0 h 38"/>
                <a:gd name="T4" fmla="*/ 1 w 23"/>
                <a:gd name="T5" fmla="*/ 23 h 38"/>
                <a:gd name="T6" fmla="*/ 0 w 23"/>
                <a:gd name="T7" fmla="*/ 25 h 38"/>
                <a:gd name="T8" fmla="*/ 2 w 23"/>
                <a:gd name="T9" fmla="*/ 38 h 38"/>
                <a:gd name="T10" fmla="*/ 10 w 23"/>
                <a:gd name="T11" fmla="*/ 32 h 38"/>
                <a:gd name="T12" fmla="*/ 23 w 23"/>
                <a:gd name="T13" fmla="*/ 0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" h="38">
                  <a:moveTo>
                    <a:pt x="23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8"/>
                    <a:pt x="8" y="17"/>
                    <a:pt x="1" y="23"/>
                  </a:cubicBezTo>
                  <a:cubicBezTo>
                    <a:pt x="1" y="24"/>
                    <a:pt x="0" y="24"/>
                    <a:pt x="0" y="25"/>
                  </a:cubicBezTo>
                  <a:cubicBezTo>
                    <a:pt x="1" y="29"/>
                    <a:pt x="2" y="34"/>
                    <a:pt x="2" y="38"/>
                  </a:cubicBezTo>
                  <a:cubicBezTo>
                    <a:pt x="5" y="36"/>
                    <a:pt x="7" y="34"/>
                    <a:pt x="10" y="32"/>
                  </a:cubicBezTo>
                  <a:cubicBezTo>
                    <a:pt x="19" y="23"/>
                    <a:pt x="23" y="11"/>
                    <a:pt x="23" y="0"/>
                  </a:cubicBezTo>
                </a:path>
              </a:pathLst>
            </a:custGeom>
            <a:solidFill>
              <a:srgbClr val="0051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21" name="Freeform 58"/>
            <p:cNvSpPr>
              <a:spLocks/>
            </p:cNvSpPr>
            <p:nvPr userDrawn="1"/>
          </p:nvSpPr>
          <p:spPr bwMode="auto">
            <a:xfrm>
              <a:off x="2245978" y="455503"/>
              <a:ext cx="240771" cy="227707"/>
            </a:xfrm>
            <a:custGeom>
              <a:avLst/>
              <a:gdLst>
                <a:gd name="T0" fmla="*/ 58 w 59"/>
                <a:gd name="T1" fmla="*/ 38 h 55"/>
                <a:gd name="T2" fmla="*/ 22 w 59"/>
                <a:gd name="T3" fmla="*/ 30 h 55"/>
                <a:gd name="T4" fmla="*/ 13 w 59"/>
                <a:gd name="T5" fmla="*/ 13 h 55"/>
                <a:gd name="T6" fmla="*/ 13 w 59"/>
                <a:gd name="T7" fmla="*/ 0 h 55"/>
                <a:gd name="T8" fmla="*/ 0 w 59"/>
                <a:gd name="T9" fmla="*/ 6 h 55"/>
                <a:gd name="T10" fmla="*/ 2 w 59"/>
                <a:gd name="T11" fmla="*/ 19 h 55"/>
                <a:gd name="T12" fmla="*/ 13 w 59"/>
                <a:gd name="T13" fmla="*/ 39 h 55"/>
                <a:gd name="T14" fmla="*/ 58 w 59"/>
                <a:gd name="T15" fmla="*/ 51 h 55"/>
                <a:gd name="T16" fmla="*/ 58 w 59"/>
                <a:gd name="T17" fmla="*/ 38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9" h="55">
                  <a:moveTo>
                    <a:pt x="58" y="38"/>
                  </a:moveTo>
                  <a:cubicBezTo>
                    <a:pt x="46" y="43"/>
                    <a:pt x="32" y="40"/>
                    <a:pt x="22" y="30"/>
                  </a:cubicBezTo>
                  <a:cubicBezTo>
                    <a:pt x="17" y="25"/>
                    <a:pt x="14" y="19"/>
                    <a:pt x="13" y="13"/>
                  </a:cubicBezTo>
                  <a:cubicBezTo>
                    <a:pt x="12" y="8"/>
                    <a:pt x="12" y="4"/>
                    <a:pt x="13" y="0"/>
                  </a:cubicBezTo>
                  <a:cubicBezTo>
                    <a:pt x="8" y="1"/>
                    <a:pt x="4" y="3"/>
                    <a:pt x="0" y="6"/>
                  </a:cubicBezTo>
                  <a:cubicBezTo>
                    <a:pt x="0" y="10"/>
                    <a:pt x="1" y="15"/>
                    <a:pt x="2" y="19"/>
                  </a:cubicBezTo>
                  <a:cubicBezTo>
                    <a:pt x="4" y="26"/>
                    <a:pt x="8" y="33"/>
                    <a:pt x="13" y="39"/>
                  </a:cubicBezTo>
                  <a:cubicBezTo>
                    <a:pt x="26" y="51"/>
                    <a:pt x="43" y="55"/>
                    <a:pt x="58" y="51"/>
                  </a:cubicBezTo>
                  <a:cubicBezTo>
                    <a:pt x="59" y="47"/>
                    <a:pt x="59" y="42"/>
                    <a:pt x="58" y="38"/>
                  </a:cubicBezTo>
                </a:path>
              </a:pathLst>
            </a:custGeom>
            <a:solidFill>
              <a:srgbClr val="0051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22" name="Freeform 59"/>
            <p:cNvSpPr>
              <a:spLocks/>
            </p:cNvSpPr>
            <p:nvPr userDrawn="1"/>
          </p:nvSpPr>
          <p:spPr bwMode="auto">
            <a:xfrm>
              <a:off x="2158574" y="481776"/>
              <a:ext cx="95649" cy="154140"/>
            </a:xfrm>
            <a:custGeom>
              <a:avLst/>
              <a:gdLst>
                <a:gd name="T0" fmla="*/ 23 w 23"/>
                <a:gd name="T1" fmla="*/ 13 h 38"/>
                <a:gd name="T2" fmla="*/ 21 w 23"/>
                <a:gd name="T3" fmla="*/ 0 h 38"/>
                <a:gd name="T4" fmla="*/ 13 w 23"/>
                <a:gd name="T5" fmla="*/ 6 h 38"/>
                <a:gd name="T6" fmla="*/ 0 w 23"/>
                <a:gd name="T7" fmla="*/ 38 h 38"/>
                <a:gd name="T8" fmla="*/ 12 w 23"/>
                <a:gd name="T9" fmla="*/ 38 h 38"/>
                <a:gd name="T10" fmla="*/ 22 w 23"/>
                <a:gd name="T11" fmla="*/ 14 h 38"/>
                <a:gd name="T12" fmla="*/ 23 w 23"/>
                <a:gd name="T13" fmla="*/ 13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" h="38">
                  <a:moveTo>
                    <a:pt x="23" y="13"/>
                  </a:moveTo>
                  <a:cubicBezTo>
                    <a:pt x="22" y="9"/>
                    <a:pt x="21" y="4"/>
                    <a:pt x="21" y="0"/>
                  </a:cubicBezTo>
                  <a:cubicBezTo>
                    <a:pt x="18" y="1"/>
                    <a:pt x="16" y="3"/>
                    <a:pt x="13" y="6"/>
                  </a:cubicBezTo>
                  <a:cubicBezTo>
                    <a:pt x="4" y="15"/>
                    <a:pt x="0" y="26"/>
                    <a:pt x="0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29"/>
                    <a:pt x="15" y="21"/>
                    <a:pt x="22" y="14"/>
                  </a:cubicBezTo>
                  <a:cubicBezTo>
                    <a:pt x="22" y="14"/>
                    <a:pt x="22" y="14"/>
                    <a:pt x="23" y="13"/>
                  </a:cubicBezTo>
                </a:path>
              </a:pathLst>
            </a:custGeom>
            <a:solidFill>
              <a:srgbClr val="C10A2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23" name="Freeform 60"/>
            <p:cNvSpPr>
              <a:spLocks/>
            </p:cNvSpPr>
            <p:nvPr userDrawn="1"/>
          </p:nvSpPr>
          <p:spPr bwMode="auto">
            <a:xfrm>
              <a:off x="2295451" y="439738"/>
              <a:ext cx="240771" cy="224204"/>
            </a:xfrm>
            <a:custGeom>
              <a:avLst/>
              <a:gdLst>
                <a:gd name="T0" fmla="*/ 57 w 59"/>
                <a:gd name="T1" fmla="*/ 36 h 55"/>
                <a:gd name="T2" fmla="*/ 45 w 59"/>
                <a:gd name="T3" fmla="*/ 16 h 55"/>
                <a:gd name="T4" fmla="*/ 1 w 59"/>
                <a:gd name="T5" fmla="*/ 4 h 55"/>
                <a:gd name="T6" fmla="*/ 1 w 59"/>
                <a:gd name="T7" fmla="*/ 17 h 55"/>
                <a:gd name="T8" fmla="*/ 37 w 59"/>
                <a:gd name="T9" fmla="*/ 24 h 55"/>
                <a:gd name="T10" fmla="*/ 46 w 59"/>
                <a:gd name="T11" fmla="*/ 42 h 55"/>
                <a:gd name="T12" fmla="*/ 46 w 59"/>
                <a:gd name="T13" fmla="*/ 55 h 55"/>
                <a:gd name="T14" fmla="*/ 59 w 59"/>
                <a:gd name="T15" fmla="*/ 49 h 55"/>
                <a:gd name="T16" fmla="*/ 57 w 59"/>
                <a:gd name="T17" fmla="*/ 36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9" h="55">
                  <a:moveTo>
                    <a:pt x="57" y="36"/>
                  </a:moveTo>
                  <a:cubicBezTo>
                    <a:pt x="55" y="28"/>
                    <a:pt x="51" y="22"/>
                    <a:pt x="45" y="16"/>
                  </a:cubicBezTo>
                  <a:cubicBezTo>
                    <a:pt x="33" y="4"/>
                    <a:pt x="16" y="0"/>
                    <a:pt x="1" y="4"/>
                  </a:cubicBezTo>
                  <a:cubicBezTo>
                    <a:pt x="0" y="8"/>
                    <a:pt x="0" y="12"/>
                    <a:pt x="1" y="17"/>
                  </a:cubicBezTo>
                  <a:cubicBezTo>
                    <a:pt x="13" y="12"/>
                    <a:pt x="27" y="15"/>
                    <a:pt x="37" y="24"/>
                  </a:cubicBezTo>
                  <a:cubicBezTo>
                    <a:pt x="42" y="29"/>
                    <a:pt x="45" y="36"/>
                    <a:pt x="46" y="42"/>
                  </a:cubicBezTo>
                  <a:cubicBezTo>
                    <a:pt x="47" y="46"/>
                    <a:pt x="47" y="51"/>
                    <a:pt x="46" y="55"/>
                  </a:cubicBezTo>
                  <a:cubicBezTo>
                    <a:pt x="51" y="54"/>
                    <a:pt x="55" y="52"/>
                    <a:pt x="59" y="49"/>
                  </a:cubicBezTo>
                  <a:cubicBezTo>
                    <a:pt x="59" y="45"/>
                    <a:pt x="58" y="40"/>
                    <a:pt x="57" y="36"/>
                  </a:cubicBezTo>
                </a:path>
              </a:pathLst>
            </a:custGeom>
            <a:solidFill>
              <a:srgbClr val="C10A2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</p:grpSp>
      <p:pic>
        <p:nvPicPr>
          <p:cNvPr id="1029" name="Picture 62" descr="http://www.ncbir.pl/gfx/ncbir/en/media/37/1/baner_programme_maly.jpg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2689225" y="127000"/>
            <a:ext cx="631825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4" descr="The National Centre for Research and Development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4054475" y="328613"/>
            <a:ext cx="21558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Obraz 25" descr="logo.jpg"/>
          <p:cNvPicPr>
            <a:picLocks noChangeAspect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6734175" y="125413"/>
            <a:ext cx="800100" cy="79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 1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292100" y="127000"/>
            <a:ext cx="8559800" cy="659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Image 10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-404813" y="-427038"/>
            <a:ext cx="9956801" cy="254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292" name="Grupa 62"/>
          <p:cNvGrpSpPr>
            <a:grpSpLocks/>
          </p:cNvGrpSpPr>
          <p:nvPr userDrawn="1"/>
        </p:nvGrpSpPr>
        <p:grpSpPr bwMode="auto">
          <a:xfrm>
            <a:off x="-942975" y="190500"/>
            <a:ext cx="3213100" cy="930275"/>
            <a:chOff x="895350" y="439738"/>
            <a:chExt cx="2336800" cy="728662"/>
          </a:xfrm>
        </p:grpSpPr>
        <p:sp>
          <p:nvSpPr>
            <p:cNvPr id="7" name="Freeform 5"/>
            <p:cNvSpPr>
              <a:spLocks/>
            </p:cNvSpPr>
            <p:nvPr userDrawn="1"/>
          </p:nvSpPr>
          <p:spPr bwMode="auto">
            <a:xfrm>
              <a:off x="895350" y="587709"/>
              <a:ext cx="3463" cy="3730"/>
            </a:xfrm>
            <a:custGeom>
              <a:avLst/>
              <a:gdLst>
                <a:gd name="T0" fmla="*/ 1 w 1"/>
                <a:gd name="T1" fmla="*/ 1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1 h 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</a:path>
              </a:pathLst>
            </a:custGeom>
            <a:solidFill>
              <a:srgbClr val="C00D0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8" name="Freeform 45"/>
            <p:cNvSpPr>
              <a:spLocks noEditPoints="1"/>
            </p:cNvSpPr>
            <p:nvPr userDrawn="1"/>
          </p:nvSpPr>
          <p:spPr bwMode="auto">
            <a:xfrm>
              <a:off x="2283114" y="947066"/>
              <a:ext cx="127000" cy="221334"/>
            </a:xfrm>
            <a:custGeom>
              <a:avLst/>
              <a:gdLst>
                <a:gd name="T0" fmla="*/ 15 w 31"/>
                <a:gd name="T1" fmla="*/ 54 h 54"/>
                <a:gd name="T2" fmla="*/ 2 w 31"/>
                <a:gd name="T3" fmla="*/ 52 h 54"/>
                <a:gd name="T4" fmla="*/ 4 w 31"/>
                <a:gd name="T5" fmla="*/ 46 h 54"/>
                <a:gd name="T6" fmla="*/ 15 w 31"/>
                <a:gd name="T7" fmla="*/ 48 h 54"/>
                <a:gd name="T8" fmla="*/ 24 w 31"/>
                <a:gd name="T9" fmla="*/ 39 h 54"/>
                <a:gd name="T10" fmla="*/ 24 w 31"/>
                <a:gd name="T11" fmla="*/ 36 h 54"/>
                <a:gd name="T12" fmla="*/ 16 w 31"/>
                <a:gd name="T13" fmla="*/ 37 h 54"/>
                <a:gd name="T14" fmla="*/ 0 w 31"/>
                <a:gd name="T15" fmla="*/ 19 h 54"/>
                <a:gd name="T16" fmla="*/ 19 w 31"/>
                <a:gd name="T17" fmla="*/ 0 h 54"/>
                <a:gd name="T18" fmla="*/ 31 w 31"/>
                <a:gd name="T19" fmla="*/ 3 h 54"/>
                <a:gd name="T20" fmla="*/ 31 w 31"/>
                <a:gd name="T21" fmla="*/ 39 h 54"/>
                <a:gd name="T22" fmla="*/ 15 w 31"/>
                <a:gd name="T23" fmla="*/ 54 h 54"/>
                <a:gd name="T24" fmla="*/ 24 w 31"/>
                <a:gd name="T25" fmla="*/ 7 h 54"/>
                <a:gd name="T26" fmla="*/ 18 w 31"/>
                <a:gd name="T27" fmla="*/ 6 h 54"/>
                <a:gd name="T28" fmla="*/ 8 w 31"/>
                <a:gd name="T29" fmla="*/ 19 h 54"/>
                <a:gd name="T30" fmla="*/ 18 w 31"/>
                <a:gd name="T31" fmla="*/ 31 h 54"/>
                <a:gd name="T32" fmla="*/ 24 w 31"/>
                <a:gd name="T33" fmla="*/ 30 h 54"/>
                <a:gd name="T34" fmla="*/ 24 w 31"/>
                <a:gd name="T35" fmla="*/ 7 h 5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31" h="54">
                  <a:moveTo>
                    <a:pt x="15" y="54"/>
                  </a:moveTo>
                  <a:cubicBezTo>
                    <a:pt x="10" y="54"/>
                    <a:pt x="5" y="53"/>
                    <a:pt x="2" y="52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7" y="47"/>
                    <a:pt x="11" y="48"/>
                    <a:pt x="15" y="48"/>
                  </a:cubicBezTo>
                  <a:cubicBezTo>
                    <a:pt x="21" y="48"/>
                    <a:pt x="24" y="45"/>
                    <a:pt x="24" y="39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2" y="37"/>
                    <a:pt x="19" y="37"/>
                    <a:pt x="16" y="37"/>
                  </a:cubicBezTo>
                  <a:cubicBezTo>
                    <a:pt x="7" y="37"/>
                    <a:pt x="0" y="31"/>
                    <a:pt x="0" y="19"/>
                  </a:cubicBezTo>
                  <a:cubicBezTo>
                    <a:pt x="0" y="6"/>
                    <a:pt x="8" y="0"/>
                    <a:pt x="19" y="0"/>
                  </a:cubicBezTo>
                  <a:cubicBezTo>
                    <a:pt x="24" y="0"/>
                    <a:pt x="28" y="1"/>
                    <a:pt x="31" y="3"/>
                  </a:cubicBezTo>
                  <a:cubicBezTo>
                    <a:pt x="31" y="39"/>
                    <a:pt x="31" y="39"/>
                    <a:pt x="31" y="39"/>
                  </a:cubicBezTo>
                  <a:cubicBezTo>
                    <a:pt x="31" y="49"/>
                    <a:pt x="25" y="54"/>
                    <a:pt x="15" y="54"/>
                  </a:cubicBezTo>
                  <a:moveTo>
                    <a:pt x="24" y="7"/>
                  </a:moveTo>
                  <a:cubicBezTo>
                    <a:pt x="23" y="7"/>
                    <a:pt x="21" y="6"/>
                    <a:pt x="18" y="6"/>
                  </a:cubicBezTo>
                  <a:cubicBezTo>
                    <a:pt x="12" y="6"/>
                    <a:pt x="8" y="10"/>
                    <a:pt x="8" y="19"/>
                  </a:cubicBezTo>
                  <a:cubicBezTo>
                    <a:pt x="8" y="27"/>
                    <a:pt x="12" y="31"/>
                    <a:pt x="18" y="31"/>
                  </a:cubicBezTo>
                  <a:cubicBezTo>
                    <a:pt x="20" y="31"/>
                    <a:pt x="22" y="31"/>
                    <a:pt x="24" y="30"/>
                  </a:cubicBezTo>
                  <a:lnTo>
                    <a:pt x="24" y="7"/>
                  </a:lnTo>
                  <a:close/>
                </a:path>
              </a:pathLst>
            </a:custGeom>
            <a:solidFill>
              <a:srgbClr val="0051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9" name="Freeform 46"/>
            <p:cNvSpPr>
              <a:spLocks/>
            </p:cNvSpPr>
            <p:nvPr userDrawn="1"/>
          </p:nvSpPr>
          <p:spPr bwMode="auto">
            <a:xfrm>
              <a:off x="2450523" y="947066"/>
              <a:ext cx="77354" cy="160406"/>
            </a:xfrm>
            <a:custGeom>
              <a:avLst/>
              <a:gdLst>
                <a:gd name="T0" fmla="*/ 17 w 19"/>
                <a:gd name="T1" fmla="*/ 7 h 39"/>
                <a:gd name="T2" fmla="*/ 13 w 19"/>
                <a:gd name="T3" fmla="*/ 6 h 39"/>
                <a:gd name="T4" fmla="*/ 7 w 19"/>
                <a:gd name="T5" fmla="*/ 7 h 39"/>
                <a:gd name="T6" fmla="*/ 7 w 19"/>
                <a:gd name="T7" fmla="*/ 39 h 39"/>
                <a:gd name="T8" fmla="*/ 0 w 19"/>
                <a:gd name="T9" fmla="*/ 39 h 39"/>
                <a:gd name="T10" fmla="*/ 0 w 19"/>
                <a:gd name="T11" fmla="*/ 3 h 39"/>
                <a:gd name="T12" fmla="*/ 14 w 19"/>
                <a:gd name="T13" fmla="*/ 0 h 39"/>
                <a:gd name="T14" fmla="*/ 19 w 19"/>
                <a:gd name="T15" fmla="*/ 0 h 39"/>
                <a:gd name="T16" fmla="*/ 17 w 19"/>
                <a:gd name="T17" fmla="*/ 7 h 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39">
                  <a:moveTo>
                    <a:pt x="17" y="7"/>
                  </a:moveTo>
                  <a:cubicBezTo>
                    <a:pt x="16" y="7"/>
                    <a:pt x="15" y="6"/>
                    <a:pt x="13" y="6"/>
                  </a:cubicBezTo>
                  <a:cubicBezTo>
                    <a:pt x="11" y="6"/>
                    <a:pt x="9" y="7"/>
                    <a:pt x="7" y="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3" y="1"/>
                    <a:pt x="9" y="0"/>
                    <a:pt x="14" y="0"/>
                  </a:cubicBezTo>
                  <a:cubicBezTo>
                    <a:pt x="16" y="0"/>
                    <a:pt x="18" y="0"/>
                    <a:pt x="19" y="0"/>
                  </a:cubicBezTo>
                  <a:lnTo>
                    <a:pt x="17" y="7"/>
                  </a:lnTo>
                  <a:close/>
                </a:path>
              </a:pathLst>
            </a:custGeom>
            <a:solidFill>
              <a:srgbClr val="0051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10" name="Freeform 47"/>
            <p:cNvSpPr>
              <a:spLocks noEditPoints="1"/>
            </p:cNvSpPr>
            <p:nvPr userDrawn="1"/>
          </p:nvSpPr>
          <p:spPr bwMode="auto">
            <a:xfrm>
              <a:off x="2545196" y="947066"/>
              <a:ext cx="117764" cy="160406"/>
            </a:xfrm>
            <a:custGeom>
              <a:avLst/>
              <a:gdLst>
                <a:gd name="T0" fmla="*/ 16 w 29"/>
                <a:gd name="T1" fmla="*/ 39 h 39"/>
                <a:gd name="T2" fmla="*/ 0 w 29"/>
                <a:gd name="T3" fmla="*/ 28 h 39"/>
                <a:gd name="T4" fmla="*/ 22 w 29"/>
                <a:gd name="T5" fmla="*/ 15 h 39"/>
                <a:gd name="T6" fmla="*/ 22 w 29"/>
                <a:gd name="T7" fmla="*/ 12 h 39"/>
                <a:gd name="T8" fmla="*/ 14 w 29"/>
                <a:gd name="T9" fmla="*/ 6 h 39"/>
                <a:gd name="T10" fmla="*/ 4 w 29"/>
                <a:gd name="T11" fmla="*/ 8 h 39"/>
                <a:gd name="T12" fmla="*/ 2 w 29"/>
                <a:gd name="T13" fmla="*/ 3 h 39"/>
                <a:gd name="T14" fmla="*/ 15 w 29"/>
                <a:gd name="T15" fmla="*/ 0 h 39"/>
                <a:gd name="T16" fmla="*/ 29 w 29"/>
                <a:gd name="T17" fmla="*/ 13 h 39"/>
                <a:gd name="T18" fmla="*/ 29 w 29"/>
                <a:gd name="T19" fmla="*/ 37 h 39"/>
                <a:gd name="T20" fmla="*/ 16 w 29"/>
                <a:gd name="T21" fmla="*/ 39 h 39"/>
                <a:gd name="T22" fmla="*/ 22 w 29"/>
                <a:gd name="T23" fmla="*/ 20 h 39"/>
                <a:gd name="T24" fmla="*/ 7 w 29"/>
                <a:gd name="T25" fmla="*/ 28 h 39"/>
                <a:gd name="T26" fmla="*/ 16 w 29"/>
                <a:gd name="T27" fmla="*/ 34 h 39"/>
                <a:gd name="T28" fmla="*/ 22 w 29"/>
                <a:gd name="T29" fmla="*/ 33 h 39"/>
                <a:gd name="T30" fmla="*/ 22 w 29"/>
                <a:gd name="T31" fmla="*/ 20 h 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" h="39">
                  <a:moveTo>
                    <a:pt x="16" y="39"/>
                  </a:moveTo>
                  <a:cubicBezTo>
                    <a:pt x="5" y="39"/>
                    <a:pt x="0" y="35"/>
                    <a:pt x="0" y="28"/>
                  </a:cubicBezTo>
                  <a:cubicBezTo>
                    <a:pt x="0" y="17"/>
                    <a:pt x="11" y="15"/>
                    <a:pt x="22" y="15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7"/>
                    <a:pt x="19" y="6"/>
                    <a:pt x="14" y="6"/>
                  </a:cubicBezTo>
                  <a:cubicBezTo>
                    <a:pt x="11" y="6"/>
                    <a:pt x="6" y="7"/>
                    <a:pt x="4" y="8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5" y="2"/>
                    <a:pt x="10" y="0"/>
                    <a:pt x="15" y="0"/>
                  </a:cubicBezTo>
                  <a:cubicBezTo>
                    <a:pt x="24" y="0"/>
                    <a:pt x="29" y="4"/>
                    <a:pt x="29" y="13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27" y="38"/>
                    <a:pt x="21" y="39"/>
                    <a:pt x="16" y="39"/>
                  </a:cubicBezTo>
                  <a:moveTo>
                    <a:pt x="22" y="20"/>
                  </a:moveTo>
                  <a:cubicBezTo>
                    <a:pt x="14" y="20"/>
                    <a:pt x="7" y="21"/>
                    <a:pt x="7" y="28"/>
                  </a:cubicBezTo>
                  <a:cubicBezTo>
                    <a:pt x="7" y="31"/>
                    <a:pt x="10" y="34"/>
                    <a:pt x="16" y="34"/>
                  </a:cubicBezTo>
                  <a:cubicBezTo>
                    <a:pt x="18" y="34"/>
                    <a:pt x="21" y="34"/>
                    <a:pt x="22" y="33"/>
                  </a:cubicBezTo>
                  <a:lnTo>
                    <a:pt x="22" y="20"/>
                  </a:lnTo>
                  <a:close/>
                </a:path>
              </a:pathLst>
            </a:custGeom>
            <a:solidFill>
              <a:srgbClr val="0051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11" name="Freeform 48"/>
            <p:cNvSpPr>
              <a:spLocks/>
            </p:cNvSpPr>
            <p:nvPr userDrawn="1"/>
          </p:nvSpPr>
          <p:spPr bwMode="auto">
            <a:xfrm>
              <a:off x="2704523" y="947066"/>
              <a:ext cx="122382" cy="160406"/>
            </a:xfrm>
            <a:custGeom>
              <a:avLst/>
              <a:gdLst>
                <a:gd name="T0" fmla="*/ 22 w 30"/>
                <a:gd name="T1" fmla="*/ 39 h 39"/>
                <a:gd name="T2" fmla="*/ 22 w 30"/>
                <a:gd name="T3" fmla="*/ 13 h 39"/>
                <a:gd name="T4" fmla="*/ 14 w 30"/>
                <a:gd name="T5" fmla="*/ 6 h 39"/>
                <a:gd name="T6" fmla="*/ 7 w 30"/>
                <a:gd name="T7" fmla="*/ 7 h 39"/>
                <a:gd name="T8" fmla="*/ 7 w 30"/>
                <a:gd name="T9" fmla="*/ 39 h 39"/>
                <a:gd name="T10" fmla="*/ 0 w 30"/>
                <a:gd name="T11" fmla="*/ 39 h 39"/>
                <a:gd name="T12" fmla="*/ 0 w 30"/>
                <a:gd name="T13" fmla="*/ 3 h 39"/>
                <a:gd name="T14" fmla="*/ 14 w 30"/>
                <a:gd name="T15" fmla="*/ 0 h 39"/>
                <a:gd name="T16" fmla="*/ 30 w 30"/>
                <a:gd name="T17" fmla="*/ 13 h 39"/>
                <a:gd name="T18" fmla="*/ 30 w 30"/>
                <a:gd name="T19" fmla="*/ 39 h 39"/>
                <a:gd name="T20" fmla="*/ 22 w 30"/>
                <a:gd name="T21" fmla="*/ 39 h 3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0" h="39">
                  <a:moveTo>
                    <a:pt x="22" y="39"/>
                  </a:moveTo>
                  <a:cubicBezTo>
                    <a:pt x="22" y="13"/>
                    <a:pt x="22" y="13"/>
                    <a:pt x="22" y="13"/>
                  </a:cubicBezTo>
                  <a:cubicBezTo>
                    <a:pt x="22" y="9"/>
                    <a:pt x="20" y="6"/>
                    <a:pt x="14" y="6"/>
                  </a:cubicBezTo>
                  <a:cubicBezTo>
                    <a:pt x="12" y="6"/>
                    <a:pt x="9" y="7"/>
                    <a:pt x="7" y="7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1"/>
                    <a:pt x="8" y="0"/>
                    <a:pt x="14" y="0"/>
                  </a:cubicBezTo>
                  <a:cubicBezTo>
                    <a:pt x="25" y="0"/>
                    <a:pt x="30" y="5"/>
                    <a:pt x="30" y="13"/>
                  </a:cubicBezTo>
                  <a:cubicBezTo>
                    <a:pt x="30" y="39"/>
                    <a:pt x="30" y="39"/>
                    <a:pt x="30" y="39"/>
                  </a:cubicBezTo>
                  <a:lnTo>
                    <a:pt x="22" y="39"/>
                  </a:lnTo>
                  <a:close/>
                </a:path>
              </a:pathLst>
            </a:custGeom>
            <a:solidFill>
              <a:srgbClr val="0051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12" name="Freeform 49"/>
            <p:cNvSpPr>
              <a:spLocks/>
            </p:cNvSpPr>
            <p:nvPr userDrawn="1"/>
          </p:nvSpPr>
          <p:spPr bwMode="auto">
            <a:xfrm>
              <a:off x="2851150" y="904788"/>
              <a:ext cx="85436" cy="202683"/>
            </a:xfrm>
            <a:custGeom>
              <a:avLst/>
              <a:gdLst>
                <a:gd name="T0" fmla="*/ 16 w 21"/>
                <a:gd name="T1" fmla="*/ 49 h 49"/>
                <a:gd name="T2" fmla="*/ 5 w 21"/>
                <a:gd name="T3" fmla="*/ 38 h 49"/>
                <a:gd name="T4" fmla="*/ 5 w 21"/>
                <a:gd name="T5" fmla="*/ 17 h 49"/>
                <a:gd name="T6" fmla="*/ 0 w 21"/>
                <a:gd name="T7" fmla="*/ 17 h 49"/>
                <a:gd name="T8" fmla="*/ 0 w 21"/>
                <a:gd name="T9" fmla="*/ 11 h 49"/>
                <a:gd name="T10" fmla="*/ 5 w 21"/>
                <a:gd name="T11" fmla="*/ 11 h 49"/>
                <a:gd name="T12" fmla="*/ 5 w 21"/>
                <a:gd name="T13" fmla="*/ 2 h 49"/>
                <a:gd name="T14" fmla="*/ 13 w 21"/>
                <a:gd name="T15" fmla="*/ 0 h 49"/>
                <a:gd name="T16" fmla="*/ 13 w 21"/>
                <a:gd name="T17" fmla="*/ 11 h 49"/>
                <a:gd name="T18" fmla="*/ 21 w 21"/>
                <a:gd name="T19" fmla="*/ 11 h 49"/>
                <a:gd name="T20" fmla="*/ 21 w 21"/>
                <a:gd name="T21" fmla="*/ 17 h 49"/>
                <a:gd name="T22" fmla="*/ 13 w 21"/>
                <a:gd name="T23" fmla="*/ 17 h 49"/>
                <a:gd name="T24" fmla="*/ 13 w 21"/>
                <a:gd name="T25" fmla="*/ 38 h 49"/>
                <a:gd name="T26" fmla="*/ 18 w 21"/>
                <a:gd name="T27" fmla="*/ 42 h 49"/>
                <a:gd name="T28" fmla="*/ 21 w 21"/>
                <a:gd name="T29" fmla="*/ 42 h 49"/>
                <a:gd name="T30" fmla="*/ 21 w 21"/>
                <a:gd name="T31" fmla="*/ 48 h 49"/>
                <a:gd name="T32" fmla="*/ 16 w 21"/>
                <a:gd name="T33" fmla="*/ 49 h 4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" h="49">
                  <a:moveTo>
                    <a:pt x="16" y="49"/>
                  </a:moveTo>
                  <a:cubicBezTo>
                    <a:pt x="9" y="49"/>
                    <a:pt x="5" y="45"/>
                    <a:pt x="5" y="38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38"/>
                    <a:pt x="13" y="38"/>
                    <a:pt x="13" y="38"/>
                  </a:cubicBezTo>
                  <a:cubicBezTo>
                    <a:pt x="13" y="41"/>
                    <a:pt x="15" y="42"/>
                    <a:pt x="18" y="42"/>
                  </a:cubicBezTo>
                  <a:cubicBezTo>
                    <a:pt x="19" y="42"/>
                    <a:pt x="20" y="42"/>
                    <a:pt x="21" y="42"/>
                  </a:cubicBezTo>
                  <a:cubicBezTo>
                    <a:pt x="21" y="48"/>
                    <a:pt x="21" y="48"/>
                    <a:pt x="21" y="48"/>
                  </a:cubicBezTo>
                  <a:cubicBezTo>
                    <a:pt x="20" y="49"/>
                    <a:pt x="18" y="49"/>
                    <a:pt x="16" y="49"/>
                  </a:cubicBezTo>
                </a:path>
              </a:pathLst>
            </a:custGeom>
            <a:solidFill>
              <a:srgbClr val="0051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13" name="Freeform 50"/>
            <p:cNvSpPr>
              <a:spLocks/>
            </p:cNvSpPr>
            <p:nvPr userDrawn="1"/>
          </p:nvSpPr>
          <p:spPr bwMode="auto">
            <a:xfrm>
              <a:off x="2957368" y="947066"/>
              <a:ext cx="107373" cy="160406"/>
            </a:xfrm>
            <a:custGeom>
              <a:avLst/>
              <a:gdLst>
                <a:gd name="T0" fmla="*/ 11 w 26"/>
                <a:gd name="T1" fmla="*/ 39 h 39"/>
                <a:gd name="T2" fmla="*/ 0 w 26"/>
                <a:gd name="T3" fmla="*/ 37 h 39"/>
                <a:gd name="T4" fmla="*/ 2 w 26"/>
                <a:gd name="T5" fmla="*/ 31 h 39"/>
                <a:gd name="T6" fmla="*/ 11 w 26"/>
                <a:gd name="T7" fmla="*/ 33 h 39"/>
                <a:gd name="T8" fmla="*/ 18 w 26"/>
                <a:gd name="T9" fmla="*/ 28 h 39"/>
                <a:gd name="T10" fmla="*/ 11 w 26"/>
                <a:gd name="T11" fmla="*/ 22 h 39"/>
                <a:gd name="T12" fmla="*/ 1 w 26"/>
                <a:gd name="T13" fmla="*/ 11 h 39"/>
                <a:gd name="T14" fmla="*/ 14 w 26"/>
                <a:gd name="T15" fmla="*/ 0 h 39"/>
                <a:gd name="T16" fmla="*/ 25 w 26"/>
                <a:gd name="T17" fmla="*/ 3 h 39"/>
                <a:gd name="T18" fmla="*/ 23 w 26"/>
                <a:gd name="T19" fmla="*/ 8 h 39"/>
                <a:gd name="T20" fmla="*/ 15 w 26"/>
                <a:gd name="T21" fmla="*/ 6 h 39"/>
                <a:gd name="T22" fmla="*/ 9 w 26"/>
                <a:gd name="T23" fmla="*/ 11 h 39"/>
                <a:gd name="T24" fmla="*/ 15 w 26"/>
                <a:gd name="T25" fmla="*/ 17 h 39"/>
                <a:gd name="T26" fmla="*/ 26 w 26"/>
                <a:gd name="T27" fmla="*/ 28 h 39"/>
                <a:gd name="T28" fmla="*/ 11 w 26"/>
                <a:gd name="T29" fmla="*/ 39 h 3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6" h="39">
                  <a:moveTo>
                    <a:pt x="11" y="39"/>
                  </a:moveTo>
                  <a:cubicBezTo>
                    <a:pt x="7" y="39"/>
                    <a:pt x="2" y="38"/>
                    <a:pt x="0" y="37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4" y="32"/>
                    <a:pt x="8" y="33"/>
                    <a:pt x="11" y="33"/>
                  </a:cubicBezTo>
                  <a:cubicBezTo>
                    <a:pt x="15" y="33"/>
                    <a:pt x="18" y="31"/>
                    <a:pt x="18" y="28"/>
                  </a:cubicBezTo>
                  <a:cubicBezTo>
                    <a:pt x="18" y="25"/>
                    <a:pt x="15" y="23"/>
                    <a:pt x="11" y="22"/>
                  </a:cubicBezTo>
                  <a:cubicBezTo>
                    <a:pt x="6" y="20"/>
                    <a:pt x="1" y="18"/>
                    <a:pt x="1" y="11"/>
                  </a:cubicBezTo>
                  <a:cubicBezTo>
                    <a:pt x="1" y="5"/>
                    <a:pt x="6" y="0"/>
                    <a:pt x="14" y="0"/>
                  </a:cubicBezTo>
                  <a:cubicBezTo>
                    <a:pt x="18" y="0"/>
                    <a:pt x="22" y="1"/>
                    <a:pt x="25" y="3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1" y="7"/>
                    <a:pt x="17" y="6"/>
                    <a:pt x="15" y="6"/>
                  </a:cubicBezTo>
                  <a:cubicBezTo>
                    <a:pt x="11" y="6"/>
                    <a:pt x="9" y="8"/>
                    <a:pt x="9" y="11"/>
                  </a:cubicBezTo>
                  <a:cubicBezTo>
                    <a:pt x="9" y="14"/>
                    <a:pt x="11" y="15"/>
                    <a:pt x="15" y="17"/>
                  </a:cubicBezTo>
                  <a:cubicBezTo>
                    <a:pt x="20" y="19"/>
                    <a:pt x="26" y="21"/>
                    <a:pt x="26" y="28"/>
                  </a:cubicBezTo>
                  <a:cubicBezTo>
                    <a:pt x="26" y="35"/>
                    <a:pt x="21" y="39"/>
                    <a:pt x="11" y="39"/>
                  </a:cubicBezTo>
                </a:path>
              </a:pathLst>
            </a:custGeom>
            <a:solidFill>
              <a:srgbClr val="0051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14" name="Freeform 51"/>
            <p:cNvSpPr>
              <a:spLocks/>
            </p:cNvSpPr>
            <p:nvPr userDrawn="1"/>
          </p:nvSpPr>
          <p:spPr bwMode="auto">
            <a:xfrm>
              <a:off x="2283114" y="731949"/>
              <a:ext cx="121228" cy="156675"/>
            </a:xfrm>
            <a:custGeom>
              <a:avLst/>
              <a:gdLst>
                <a:gd name="T0" fmla="*/ 22 w 30"/>
                <a:gd name="T1" fmla="*/ 38 h 38"/>
                <a:gd name="T2" fmla="*/ 22 w 30"/>
                <a:gd name="T3" fmla="*/ 13 h 38"/>
                <a:gd name="T4" fmla="*/ 15 w 30"/>
                <a:gd name="T5" fmla="*/ 6 h 38"/>
                <a:gd name="T6" fmla="*/ 8 w 30"/>
                <a:gd name="T7" fmla="*/ 7 h 38"/>
                <a:gd name="T8" fmla="*/ 8 w 30"/>
                <a:gd name="T9" fmla="*/ 38 h 38"/>
                <a:gd name="T10" fmla="*/ 0 w 30"/>
                <a:gd name="T11" fmla="*/ 38 h 38"/>
                <a:gd name="T12" fmla="*/ 0 w 30"/>
                <a:gd name="T13" fmla="*/ 3 h 38"/>
                <a:gd name="T14" fmla="*/ 15 w 30"/>
                <a:gd name="T15" fmla="*/ 0 h 38"/>
                <a:gd name="T16" fmla="*/ 30 w 30"/>
                <a:gd name="T17" fmla="*/ 13 h 38"/>
                <a:gd name="T18" fmla="*/ 30 w 30"/>
                <a:gd name="T19" fmla="*/ 38 h 38"/>
                <a:gd name="T20" fmla="*/ 22 w 30"/>
                <a:gd name="T21" fmla="*/ 38 h 3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30" h="38">
                  <a:moveTo>
                    <a:pt x="22" y="38"/>
                  </a:moveTo>
                  <a:cubicBezTo>
                    <a:pt x="22" y="13"/>
                    <a:pt x="22" y="13"/>
                    <a:pt x="22" y="13"/>
                  </a:cubicBezTo>
                  <a:cubicBezTo>
                    <a:pt x="22" y="9"/>
                    <a:pt x="20" y="6"/>
                    <a:pt x="15" y="6"/>
                  </a:cubicBezTo>
                  <a:cubicBezTo>
                    <a:pt x="12" y="6"/>
                    <a:pt x="9" y="7"/>
                    <a:pt x="8" y="7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1"/>
                    <a:pt x="9" y="0"/>
                    <a:pt x="15" y="0"/>
                  </a:cubicBezTo>
                  <a:cubicBezTo>
                    <a:pt x="25" y="0"/>
                    <a:pt x="30" y="5"/>
                    <a:pt x="30" y="13"/>
                  </a:cubicBezTo>
                  <a:cubicBezTo>
                    <a:pt x="30" y="38"/>
                    <a:pt x="30" y="38"/>
                    <a:pt x="30" y="38"/>
                  </a:cubicBezTo>
                  <a:lnTo>
                    <a:pt x="22" y="38"/>
                  </a:lnTo>
                  <a:close/>
                </a:path>
              </a:pathLst>
            </a:custGeom>
            <a:solidFill>
              <a:srgbClr val="0051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15" name="Freeform 52"/>
            <p:cNvSpPr>
              <a:spLocks noEditPoints="1"/>
            </p:cNvSpPr>
            <p:nvPr userDrawn="1"/>
          </p:nvSpPr>
          <p:spPr bwMode="auto">
            <a:xfrm>
              <a:off x="2437823" y="731949"/>
              <a:ext cx="136236" cy="160405"/>
            </a:xfrm>
            <a:custGeom>
              <a:avLst/>
              <a:gdLst>
                <a:gd name="T0" fmla="*/ 17 w 33"/>
                <a:gd name="T1" fmla="*/ 39 h 39"/>
                <a:gd name="T2" fmla="*/ 0 w 33"/>
                <a:gd name="T3" fmla="*/ 20 h 39"/>
                <a:gd name="T4" fmla="*/ 17 w 33"/>
                <a:gd name="T5" fmla="*/ 0 h 39"/>
                <a:gd name="T6" fmla="*/ 33 w 33"/>
                <a:gd name="T7" fmla="*/ 20 h 39"/>
                <a:gd name="T8" fmla="*/ 17 w 33"/>
                <a:gd name="T9" fmla="*/ 39 h 39"/>
                <a:gd name="T10" fmla="*/ 17 w 33"/>
                <a:gd name="T11" fmla="*/ 6 h 39"/>
                <a:gd name="T12" fmla="*/ 8 w 33"/>
                <a:gd name="T13" fmla="*/ 20 h 39"/>
                <a:gd name="T14" fmla="*/ 17 w 33"/>
                <a:gd name="T15" fmla="*/ 33 h 39"/>
                <a:gd name="T16" fmla="*/ 26 w 33"/>
                <a:gd name="T17" fmla="*/ 20 h 39"/>
                <a:gd name="T18" fmla="*/ 17 w 33"/>
                <a:gd name="T19" fmla="*/ 6 h 3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3" h="39">
                  <a:moveTo>
                    <a:pt x="17" y="39"/>
                  </a:moveTo>
                  <a:cubicBezTo>
                    <a:pt x="6" y="39"/>
                    <a:pt x="0" y="31"/>
                    <a:pt x="0" y="20"/>
                  </a:cubicBezTo>
                  <a:cubicBezTo>
                    <a:pt x="0" y="8"/>
                    <a:pt x="6" y="0"/>
                    <a:pt x="17" y="0"/>
                  </a:cubicBezTo>
                  <a:cubicBezTo>
                    <a:pt x="27" y="0"/>
                    <a:pt x="33" y="8"/>
                    <a:pt x="33" y="20"/>
                  </a:cubicBezTo>
                  <a:cubicBezTo>
                    <a:pt x="33" y="31"/>
                    <a:pt x="27" y="39"/>
                    <a:pt x="17" y="39"/>
                  </a:cubicBezTo>
                  <a:moveTo>
                    <a:pt x="17" y="6"/>
                  </a:moveTo>
                  <a:cubicBezTo>
                    <a:pt x="11" y="6"/>
                    <a:pt x="8" y="11"/>
                    <a:pt x="8" y="20"/>
                  </a:cubicBezTo>
                  <a:cubicBezTo>
                    <a:pt x="8" y="28"/>
                    <a:pt x="11" y="33"/>
                    <a:pt x="17" y="33"/>
                  </a:cubicBezTo>
                  <a:cubicBezTo>
                    <a:pt x="23" y="33"/>
                    <a:pt x="26" y="28"/>
                    <a:pt x="26" y="20"/>
                  </a:cubicBezTo>
                  <a:cubicBezTo>
                    <a:pt x="26" y="11"/>
                    <a:pt x="23" y="6"/>
                    <a:pt x="17" y="6"/>
                  </a:cubicBezTo>
                </a:path>
              </a:pathLst>
            </a:custGeom>
            <a:solidFill>
              <a:srgbClr val="0051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16" name="Freeform 53"/>
            <p:cNvSpPr>
              <a:spLocks/>
            </p:cNvSpPr>
            <p:nvPr userDrawn="1"/>
          </p:nvSpPr>
          <p:spPr bwMode="auto">
            <a:xfrm>
              <a:off x="2605232" y="731949"/>
              <a:ext cx="77354" cy="156675"/>
            </a:xfrm>
            <a:custGeom>
              <a:avLst/>
              <a:gdLst>
                <a:gd name="T0" fmla="*/ 18 w 19"/>
                <a:gd name="T1" fmla="*/ 7 h 38"/>
                <a:gd name="T2" fmla="*/ 14 w 19"/>
                <a:gd name="T3" fmla="*/ 6 h 38"/>
                <a:gd name="T4" fmla="*/ 8 w 19"/>
                <a:gd name="T5" fmla="*/ 7 h 38"/>
                <a:gd name="T6" fmla="*/ 8 w 19"/>
                <a:gd name="T7" fmla="*/ 38 h 38"/>
                <a:gd name="T8" fmla="*/ 0 w 19"/>
                <a:gd name="T9" fmla="*/ 38 h 38"/>
                <a:gd name="T10" fmla="*/ 0 w 19"/>
                <a:gd name="T11" fmla="*/ 3 h 38"/>
                <a:gd name="T12" fmla="*/ 15 w 19"/>
                <a:gd name="T13" fmla="*/ 0 h 38"/>
                <a:gd name="T14" fmla="*/ 19 w 19"/>
                <a:gd name="T15" fmla="*/ 0 h 38"/>
                <a:gd name="T16" fmla="*/ 18 w 19"/>
                <a:gd name="T17" fmla="*/ 7 h 3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9" h="38">
                  <a:moveTo>
                    <a:pt x="18" y="7"/>
                  </a:moveTo>
                  <a:cubicBezTo>
                    <a:pt x="17" y="6"/>
                    <a:pt x="15" y="6"/>
                    <a:pt x="14" y="6"/>
                  </a:cubicBezTo>
                  <a:cubicBezTo>
                    <a:pt x="12" y="6"/>
                    <a:pt x="9" y="7"/>
                    <a:pt x="8" y="7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4" y="1"/>
                    <a:pt x="9" y="0"/>
                    <a:pt x="15" y="0"/>
                  </a:cubicBezTo>
                  <a:cubicBezTo>
                    <a:pt x="17" y="0"/>
                    <a:pt x="18" y="0"/>
                    <a:pt x="19" y="0"/>
                  </a:cubicBezTo>
                  <a:lnTo>
                    <a:pt x="18" y="7"/>
                  </a:lnTo>
                  <a:close/>
                </a:path>
              </a:pathLst>
            </a:custGeom>
            <a:solidFill>
              <a:srgbClr val="0051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17" name="Freeform 54"/>
            <p:cNvSpPr>
              <a:spLocks/>
            </p:cNvSpPr>
            <p:nvPr userDrawn="1"/>
          </p:nvSpPr>
          <p:spPr bwMode="auto">
            <a:xfrm>
              <a:off x="2699905" y="736923"/>
              <a:ext cx="221673" cy="151701"/>
            </a:xfrm>
            <a:custGeom>
              <a:avLst/>
              <a:gdLst>
                <a:gd name="T0" fmla="*/ 43 w 54"/>
                <a:gd name="T1" fmla="*/ 37 h 37"/>
                <a:gd name="T2" fmla="*/ 35 w 54"/>
                <a:gd name="T3" fmla="*/ 37 h 37"/>
                <a:gd name="T4" fmla="*/ 29 w 54"/>
                <a:gd name="T5" fmla="*/ 14 h 37"/>
                <a:gd name="T6" fmla="*/ 27 w 54"/>
                <a:gd name="T7" fmla="*/ 8 h 37"/>
                <a:gd name="T8" fmla="*/ 27 w 54"/>
                <a:gd name="T9" fmla="*/ 8 h 37"/>
                <a:gd name="T10" fmla="*/ 26 w 54"/>
                <a:gd name="T11" fmla="*/ 14 h 37"/>
                <a:gd name="T12" fmla="*/ 19 w 54"/>
                <a:gd name="T13" fmla="*/ 37 h 37"/>
                <a:gd name="T14" fmla="*/ 11 w 54"/>
                <a:gd name="T15" fmla="*/ 37 h 37"/>
                <a:gd name="T16" fmla="*/ 0 w 54"/>
                <a:gd name="T17" fmla="*/ 0 h 37"/>
                <a:gd name="T18" fmla="*/ 8 w 54"/>
                <a:gd name="T19" fmla="*/ 0 h 37"/>
                <a:gd name="T20" fmla="*/ 14 w 54"/>
                <a:gd name="T21" fmla="*/ 25 h 37"/>
                <a:gd name="T22" fmla="*/ 15 w 54"/>
                <a:gd name="T23" fmla="*/ 31 h 37"/>
                <a:gd name="T24" fmla="*/ 16 w 54"/>
                <a:gd name="T25" fmla="*/ 31 h 37"/>
                <a:gd name="T26" fmla="*/ 17 w 54"/>
                <a:gd name="T27" fmla="*/ 25 h 37"/>
                <a:gd name="T28" fmla="*/ 24 w 54"/>
                <a:gd name="T29" fmla="*/ 0 h 37"/>
                <a:gd name="T30" fmla="*/ 31 w 54"/>
                <a:gd name="T31" fmla="*/ 0 h 37"/>
                <a:gd name="T32" fmla="*/ 38 w 54"/>
                <a:gd name="T33" fmla="*/ 25 h 37"/>
                <a:gd name="T34" fmla="*/ 39 w 54"/>
                <a:gd name="T35" fmla="*/ 31 h 37"/>
                <a:gd name="T36" fmla="*/ 39 w 54"/>
                <a:gd name="T37" fmla="*/ 31 h 37"/>
                <a:gd name="T38" fmla="*/ 40 w 54"/>
                <a:gd name="T39" fmla="*/ 25 h 37"/>
                <a:gd name="T40" fmla="*/ 47 w 54"/>
                <a:gd name="T41" fmla="*/ 0 h 37"/>
                <a:gd name="T42" fmla="*/ 54 w 54"/>
                <a:gd name="T43" fmla="*/ 0 h 37"/>
                <a:gd name="T44" fmla="*/ 43 w 54"/>
                <a:gd name="T45" fmla="*/ 37 h 3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54" h="37">
                  <a:moveTo>
                    <a:pt x="43" y="37"/>
                  </a:moveTo>
                  <a:cubicBezTo>
                    <a:pt x="35" y="37"/>
                    <a:pt x="35" y="37"/>
                    <a:pt x="35" y="37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8" y="11"/>
                    <a:pt x="28" y="9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9"/>
                    <a:pt x="27" y="11"/>
                    <a:pt x="26" y="14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1" y="37"/>
                    <a:pt x="11" y="37"/>
                    <a:pt x="11" y="3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5" y="27"/>
                    <a:pt x="15" y="29"/>
                    <a:pt x="15" y="31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6" y="30"/>
                    <a:pt x="16" y="27"/>
                    <a:pt x="17" y="25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8" y="27"/>
                    <a:pt x="39" y="29"/>
                    <a:pt x="39" y="31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0"/>
                    <a:pt x="40" y="27"/>
                    <a:pt x="40" y="25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54" y="0"/>
                    <a:pt x="54" y="0"/>
                    <a:pt x="54" y="0"/>
                  </a:cubicBezTo>
                  <a:lnTo>
                    <a:pt x="43" y="37"/>
                  </a:lnTo>
                  <a:close/>
                </a:path>
              </a:pathLst>
            </a:custGeom>
            <a:solidFill>
              <a:srgbClr val="0051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18" name="Freeform 55"/>
            <p:cNvSpPr>
              <a:spLocks noEditPoints="1"/>
            </p:cNvSpPr>
            <p:nvPr userDrawn="1"/>
          </p:nvSpPr>
          <p:spPr bwMode="auto">
            <a:xfrm>
              <a:off x="2941205" y="731949"/>
              <a:ext cx="120073" cy="160405"/>
            </a:xfrm>
            <a:custGeom>
              <a:avLst/>
              <a:gdLst>
                <a:gd name="T0" fmla="*/ 16 w 29"/>
                <a:gd name="T1" fmla="*/ 39 h 39"/>
                <a:gd name="T2" fmla="*/ 0 w 29"/>
                <a:gd name="T3" fmla="*/ 27 h 39"/>
                <a:gd name="T4" fmla="*/ 22 w 29"/>
                <a:gd name="T5" fmla="*/ 14 h 39"/>
                <a:gd name="T6" fmla="*/ 22 w 29"/>
                <a:gd name="T7" fmla="*/ 12 h 39"/>
                <a:gd name="T8" fmla="*/ 14 w 29"/>
                <a:gd name="T9" fmla="*/ 6 h 39"/>
                <a:gd name="T10" fmla="*/ 4 w 29"/>
                <a:gd name="T11" fmla="*/ 8 h 39"/>
                <a:gd name="T12" fmla="*/ 2 w 29"/>
                <a:gd name="T13" fmla="*/ 3 h 39"/>
                <a:gd name="T14" fmla="*/ 15 w 29"/>
                <a:gd name="T15" fmla="*/ 0 h 39"/>
                <a:gd name="T16" fmla="*/ 29 w 29"/>
                <a:gd name="T17" fmla="*/ 13 h 39"/>
                <a:gd name="T18" fmla="*/ 29 w 29"/>
                <a:gd name="T19" fmla="*/ 37 h 39"/>
                <a:gd name="T20" fmla="*/ 16 w 29"/>
                <a:gd name="T21" fmla="*/ 39 h 39"/>
                <a:gd name="T22" fmla="*/ 22 w 29"/>
                <a:gd name="T23" fmla="*/ 20 h 39"/>
                <a:gd name="T24" fmla="*/ 7 w 29"/>
                <a:gd name="T25" fmla="*/ 27 h 39"/>
                <a:gd name="T26" fmla="*/ 16 w 29"/>
                <a:gd name="T27" fmla="*/ 34 h 39"/>
                <a:gd name="T28" fmla="*/ 22 w 29"/>
                <a:gd name="T29" fmla="*/ 33 h 39"/>
                <a:gd name="T30" fmla="*/ 22 w 29"/>
                <a:gd name="T31" fmla="*/ 20 h 39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" h="39">
                  <a:moveTo>
                    <a:pt x="16" y="39"/>
                  </a:moveTo>
                  <a:cubicBezTo>
                    <a:pt x="5" y="39"/>
                    <a:pt x="0" y="35"/>
                    <a:pt x="0" y="27"/>
                  </a:cubicBezTo>
                  <a:cubicBezTo>
                    <a:pt x="0" y="17"/>
                    <a:pt x="11" y="15"/>
                    <a:pt x="22" y="14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2" y="7"/>
                    <a:pt x="19" y="6"/>
                    <a:pt x="14" y="6"/>
                  </a:cubicBezTo>
                  <a:cubicBezTo>
                    <a:pt x="11" y="6"/>
                    <a:pt x="6" y="7"/>
                    <a:pt x="4" y="8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5" y="1"/>
                    <a:pt x="10" y="0"/>
                    <a:pt x="15" y="0"/>
                  </a:cubicBezTo>
                  <a:cubicBezTo>
                    <a:pt x="24" y="0"/>
                    <a:pt x="29" y="3"/>
                    <a:pt x="29" y="13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27" y="38"/>
                    <a:pt x="21" y="39"/>
                    <a:pt x="16" y="39"/>
                  </a:cubicBezTo>
                  <a:moveTo>
                    <a:pt x="22" y="20"/>
                  </a:moveTo>
                  <a:cubicBezTo>
                    <a:pt x="14" y="20"/>
                    <a:pt x="7" y="21"/>
                    <a:pt x="7" y="27"/>
                  </a:cubicBezTo>
                  <a:cubicBezTo>
                    <a:pt x="7" y="31"/>
                    <a:pt x="10" y="34"/>
                    <a:pt x="16" y="34"/>
                  </a:cubicBezTo>
                  <a:cubicBezTo>
                    <a:pt x="18" y="34"/>
                    <a:pt x="21" y="33"/>
                    <a:pt x="22" y="33"/>
                  </a:cubicBezTo>
                  <a:lnTo>
                    <a:pt x="22" y="20"/>
                  </a:lnTo>
                  <a:close/>
                </a:path>
              </a:pathLst>
            </a:custGeom>
            <a:solidFill>
              <a:srgbClr val="0051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19" name="Freeform 56"/>
            <p:cNvSpPr>
              <a:spLocks/>
            </p:cNvSpPr>
            <p:nvPr userDrawn="1"/>
          </p:nvSpPr>
          <p:spPr bwMode="auto">
            <a:xfrm>
              <a:off x="3084368" y="736923"/>
              <a:ext cx="147782" cy="216360"/>
            </a:xfrm>
            <a:custGeom>
              <a:avLst/>
              <a:gdLst>
                <a:gd name="T0" fmla="*/ 16 w 36"/>
                <a:gd name="T1" fmla="*/ 53 h 53"/>
                <a:gd name="T2" fmla="*/ 8 w 36"/>
                <a:gd name="T3" fmla="*/ 53 h 53"/>
                <a:gd name="T4" fmla="*/ 14 w 36"/>
                <a:gd name="T5" fmla="*/ 37 h 53"/>
                <a:gd name="T6" fmla="*/ 0 w 36"/>
                <a:gd name="T7" fmla="*/ 0 h 53"/>
                <a:gd name="T8" fmla="*/ 8 w 36"/>
                <a:gd name="T9" fmla="*/ 0 h 53"/>
                <a:gd name="T10" fmla="*/ 17 w 36"/>
                <a:gd name="T11" fmla="*/ 25 h 53"/>
                <a:gd name="T12" fmla="*/ 18 w 36"/>
                <a:gd name="T13" fmla="*/ 31 h 53"/>
                <a:gd name="T14" fmla="*/ 18 w 36"/>
                <a:gd name="T15" fmla="*/ 31 h 53"/>
                <a:gd name="T16" fmla="*/ 19 w 36"/>
                <a:gd name="T17" fmla="*/ 25 h 53"/>
                <a:gd name="T18" fmla="*/ 28 w 36"/>
                <a:gd name="T19" fmla="*/ 0 h 53"/>
                <a:gd name="T20" fmla="*/ 36 w 36"/>
                <a:gd name="T21" fmla="*/ 0 h 53"/>
                <a:gd name="T22" fmla="*/ 16 w 36"/>
                <a:gd name="T23" fmla="*/ 53 h 5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36" h="53">
                  <a:moveTo>
                    <a:pt x="16" y="53"/>
                  </a:moveTo>
                  <a:cubicBezTo>
                    <a:pt x="8" y="53"/>
                    <a:pt x="8" y="53"/>
                    <a:pt x="8" y="53"/>
                  </a:cubicBezTo>
                  <a:cubicBezTo>
                    <a:pt x="14" y="37"/>
                    <a:pt x="14" y="37"/>
                    <a:pt x="14" y="3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18" y="28"/>
                    <a:pt x="18" y="30"/>
                    <a:pt x="18" y="31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30"/>
                    <a:pt x="19" y="27"/>
                    <a:pt x="19" y="25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6" y="0"/>
                    <a:pt x="36" y="0"/>
                    <a:pt x="36" y="0"/>
                  </a:cubicBezTo>
                  <a:lnTo>
                    <a:pt x="16" y="53"/>
                  </a:lnTo>
                  <a:close/>
                </a:path>
              </a:pathLst>
            </a:custGeom>
            <a:solidFill>
              <a:srgbClr val="0051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20" name="Freeform 57"/>
            <p:cNvSpPr>
              <a:spLocks/>
            </p:cNvSpPr>
            <p:nvPr userDrawn="1"/>
          </p:nvSpPr>
          <p:spPr bwMode="auto">
            <a:xfrm>
              <a:off x="2527877" y="484502"/>
              <a:ext cx="94673" cy="156675"/>
            </a:xfrm>
            <a:custGeom>
              <a:avLst/>
              <a:gdLst>
                <a:gd name="T0" fmla="*/ 23 w 23"/>
                <a:gd name="T1" fmla="*/ 0 h 38"/>
                <a:gd name="T2" fmla="*/ 11 w 23"/>
                <a:gd name="T3" fmla="*/ 0 h 38"/>
                <a:gd name="T4" fmla="*/ 1 w 23"/>
                <a:gd name="T5" fmla="*/ 23 h 38"/>
                <a:gd name="T6" fmla="*/ 0 w 23"/>
                <a:gd name="T7" fmla="*/ 25 h 38"/>
                <a:gd name="T8" fmla="*/ 2 w 23"/>
                <a:gd name="T9" fmla="*/ 38 h 38"/>
                <a:gd name="T10" fmla="*/ 10 w 23"/>
                <a:gd name="T11" fmla="*/ 32 h 38"/>
                <a:gd name="T12" fmla="*/ 23 w 23"/>
                <a:gd name="T13" fmla="*/ 0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" h="38">
                  <a:moveTo>
                    <a:pt x="23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11" y="8"/>
                    <a:pt x="8" y="17"/>
                    <a:pt x="1" y="23"/>
                  </a:cubicBezTo>
                  <a:cubicBezTo>
                    <a:pt x="1" y="24"/>
                    <a:pt x="0" y="24"/>
                    <a:pt x="0" y="25"/>
                  </a:cubicBezTo>
                  <a:cubicBezTo>
                    <a:pt x="1" y="29"/>
                    <a:pt x="2" y="34"/>
                    <a:pt x="2" y="38"/>
                  </a:cubicBezTo>
                  <a:cubicBezTo>
                    <a:pt x="5" y="36"/>
                    <a:pt x="7" y="34"/>
                    <a:pt x="10" y="32"/>
                  </a:cubicBezTo>
                  <a:cubicBezTo>
                    <a:pt x="19" y="23"/>
                    <a:pt x="23" y="11"/>
                    <a:pt x="23" y="0"/>
                  </a:cubicBezTo>
                </a:path>
              </a:pathLst>
            </a:custGeom>
            <a:solidFill>
              <a:srgbClr val="0051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21" name="Freeform 58"/>
            <p:cNvSpPr>
              <a:spLocks/>
            </p:cNvSpPr>
            <p:nvPr userDrawn="1"/>
          </p:nvSpPr>
          <p:spPr bwMode="auto">
            <a:xfrm>
              <a:off x="2247323" y="454659"/>
              <a:ext cx="240145" cy="227552"/>
            </a:xfrm>
            <a:custGeom>
              <a:avLst/>
              <a:gdLst>
                <a:gd name="T0" fmla="*/ 58 w 59"/>
                <a:gd name="T1" fmla="*/ 38 h 55"/>
                <a:gd name="T2" fmla="*/ 22 w 59"/>
                <a:gd name="T3" fmla="*/ 30 h 55"/>
                <a:gd name="T4" fmla="*/ 13 w 59"/>
                <a:gd name="T5" fmla="*/ 13 h 55"/>
                <a:gd name="T6" fmla="*/ 13 w 59"/>
                <a:gd name="T7" fmla="*/ 0 h 55"/>
                <a:gd name="T8" fmla="*/ 0 w 59"/>
                <a:gd name="T9" fmla="*/ 6 h 55"/>
                <a:gd name="T10" fmla="*/ 2 w 59"/>
                <a:gd name="T11" fmla="*/ 19 h 55"/>
                <a:gd name="T12" fmla="*/ 13 w 59"/>
                <a:gd name="T13" fmla="*/ 39 h 55"/>
                <a:gd name="T14" fmla="*/ 58 w 59"/>
                <a:gd name="T15" fmla="*/ 51 h 55"/>
                <a:gd name="T16" fmla="*/ 58 w 59"/>
                <a:gd name="T17" fmla="*/ 38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9" h="55">
                  <a:moveTo>
                    <a:pt x="58" y="38"/>
                  </a:moveTo>
                  <a:cubicBezTo>
                    <a:pt x="46" y="43"/>
                    <a:pt x="32" y="40"/>
                    <a:pt x="22" y="30"/>
                  </a:cubicBezTo>
                  <a:cubicBezTo>
                    <a:pt x="17" y="25"/>
                    <a:pt x="14" y="19"/>
                    <a:pt x="13" y="13"/>
                  </a:cubicBezTo>
                  <a:cubicBezTo>
                    <a:pt x="12" y="8"/>
                    <a:pt x="12" y="4"/>
                    <a:pt x="13" y="0"/>
                  </a:cubicBezTo>
                  <a:cubicBezTo>
                    <a:pt x="8" y="1"/>
                    <a:pt x="4" y="3"/>
                    <a:pt x="0" y="6"/>
                  </a:cubicBezTo>
                  <a:cubicBezTo>
                    <a:pt x="0" y="10"/>
                    <a:pt x="1" y="15"/>
                    <a:pt x="2" y="19"/>
                  </a:cubicBezTo>
                  <a:cubicBezTo>
                    <a:pt x="4" y="26"/>
                    <a:pt x="8" y="33"/>
                    <a:pt x="13" y="39"/>
                  </a:cubicBezTo>
                  <a:cubicBezTo>
                    <a:pt x="26" y="51"/>
                    <a:pt x="43" y="55"/>
                    <a:pt x="58" y="51"/>
                  </a:cubicBezTo>
                  <a:cubicBezTo>
                    <a:pt x="59" y="47"/>
                    <a:pt x="59" y="42"/>
                    <a:pt x="58" y="38"/>
                  </a:cubicBezTo>
                </a:path>
              </a:pathLst>
            </a:custGeom>
            <a:solidFill>
              <a:srgbClr val="00519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22" name="Freeform 59"/>
            <p:cNvSpPr>
              <a:spLocks/>
            </p:cNvSpPr>
            <p:nvPr userDrawn="1"/>
          </p:nvSpPr>
          <p:spPr bwMode="auto">
            <a:xfrm>
              <a:off x="2158423" y="482015"/>
              <a:ext cx="95828" cy="154188"/>
            </a:xfrm>
            <a:custGeom>
              <a:avLst/>
              <a:gdLst>
                <a:gd name="T0" fmla="*/ 23 w 23"/>
                <a:gd name="T1" fmla="*/ 13 h 38"/>
                <a:gd name="T2" fmla="*/ 21 w 23"/>
                <a:gd name="T3" fmla="*/ 0 h 38"/>
                <a:gd name="T4" fmla="*/ 13 w 23"/>
                <a:gd name="T5" fmla="*/ 6 h 38"/>
                <a:gd name="T6" fmla="*/ 0 w 23"/>
                <a:gd name="T7" fmla="*/ 38 h 38"/>
                <a:gd name="T8" fmla="*/ 12 w 23"/>
                <a:gd name="T9" fmla="*/ 38 h 38"/>
                <a:gd name="T10" fmla="*/ 22 w 23"/>
                <a:gd name="T11" fmla="*/ 14 h 38"/>
                <a:gd name="T12" fmla="*/ 23 w 23"/>
                <a:gd name="T13" fmla="*/ 13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" h="38">
                  <a:moveTo>
                    <a:pt x="23" y="13"/>
                  </a:moveTo>
                  <a:cubicBezTo>
                    <a:pt x="22" y="9"/>
                    <a:pt x="21" y="4"/>
                    <a:pt x="21" y="0"/>
                  </a:cubicBezTo>
                  <a:cubicBezTo>
                    <a:pt x="18" y="1"/>
                    <a:pt x="16" y="3"/>
                    <a:pt x="13" y="6"/>
                  </a:cubicBezTo>
                  <a:cubicBezTo>
                    <a:pt x="4" y="15"/>
                    <a:pt x="0" y="26"/>
                    <a:pt x="0" y="38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2" y="29"/>
                    <a:pt x="15" y="21"/>
                    <a:pt x="22" y="14"/>
                  </a:cubicBezTo>
                  <a:cubicBezTo>
                    <a:pt x="22" y="14"/>
                    <a:pt x="22" y="14"/>
                    <a:pt x="23" y="13"/>
                  </a:cubicBezTo>
                </a:path>
              </a:pathLst>
            </a:custGeom>
            <a:solidFill>
              <a:srgbClr val="C10A2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  <p:sp>
          <p:nvSpPr>
            <p:cNvPr id="23" name="Freeform 60"/>
            <p:cNvSpPr>
              <a:spLocks/>
            </p:cNvSpPr>
            <p:nvPr userDrawn="1"/>
          </p:nvSpPr>
          <p:spPr bwMode="auto">
            <a:xfrm>
              <a:off x="2295814" y="439738"/>
              <a:ext cx="240145" cy="225065"/>
            </a:xfrm>
            <a:custGeom>
              <a:avLst/>
              <a:gdLst>
                <a:gd name="T0" fmla="*/ 57 w 59"/>
                <a:gd name="T1" fmla="*/ 36 h 55"/>
                <a:gd name="T2" fmla="*/ 45 w 59"/>
                <a:gd name="T3" fmla="*/ 16 h 55"/>
                <a:gd name="T4" fmla="*/ 1 w 59"/>
                <a:gd name="T5" fmla="*/ 4 h 55"/>
                <a:gd name="T6" fmla="*/ 1 w 59"/>
                <a:gd name="T7" fmla="*/ 17 h 55"/>
                <a:gd name="T8" fmla="*/ 37 w 59"/>
                <a:gd name="T9" fmla="*/ 24 h 55"/>
                <a:gd name="T10" fmla="*/ 46 w 59"/>
                <a:gd name="T11" fmla="*/ 42 h 55"/>
                <a:gd name="T12" fmla="*/ 46 w 59"/>
                <a:gd name="T13" fmla="*/ 55 h 55"/>
                <a:gd name="T14" fmla="*/ 59 w 59"/>
                <a:gd name="T15" fmla="*/ 49 h 55"/>
                <a:gd name="T16" fmla="*/ 57 w 59"/>
                <a:gd name="T17" fmla="*/ 36 h 5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9" h="55">
                  <a:moveTo>
                    <a:pt x="57" y="36"/>
                  </a:moveTo>
                  <a:cubicBezTo>
                    <a:pt x="55" y="28"/>
                    <a:pt x="51" y="22"/>
                    <a:pt x="45" y="16"/>
                  </a:cubicBezTo>
                  <a:cubicBezTo>
                    <a:pt x="33" y="4"/>
                    <a:pt x="16" y="0"/>
                    <a:pt x="1" y="4"/>
                  </a:cubicBezTo>
                  <a:cubicBezTo>
                    <a:pt x="0" y="8"/>
                    <a:pt x="0" y="12"/>
                    <a:pt x="1" y="17"/>
                  </a:cubicBezTo>
                  <a:cubicBezTo>
                    <a:pt x="13" y="12"/>
                    <a:pt x="27" y="15"/>
                    <a:pt x="37" y="24"/>
                  </a:cubicBezTo>
                  <a:cubicBezTo>
                    <a:pt x="42" y="29"/>
                    <a:pt x="45" y="36"/>
                    <a:pt x="46" y="42"/>
                  </a:cubicBezTo>
                  <a:cubicBezTo>
                    <a:pt x="47" y="46"/>
                    <a:pt x="47" y="51"/>
                    <a:pt x="46" y="55"/>
                  </a:cubicBezTo>
                  <a:cubicBezTo>
                    <a:pt x="51" y="54"/>
                    <a:pt x="55" y="52"/>
                    <a:pt x="59" y="49"/>
                  </a:cubicBezTo>
                  <a:cubicBezTo>
                    <a:pt x="59" y="45"/>
                    <a:pt x="58" y="40"/>
                    <a:pt x="57" y="36"/>
                  </a:cubicBezTo>
                </a:path>
              </a:pathLst>
            </a:custGeom>
            <a:solidFill>
              <a:srgbClr val="C10A2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pl-PL" dirty="0"/>
            </a:p>
          </p:txBody>
        </p:sp>
      </p:grpSp>
      <p:pic>
        <p:nvPicPr>
          <p:cNvPr id="12293" name="Picture 62" descr="http://www.ncbir.pl/gfx/ncbir/en/media/37/1/baner_programme_maly.jpg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2628900" y="127000"/>
            <a:ext cx="9017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4" descr="The National Centre for Research and Development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3856038" y="328613"/>
            <a:ext cx="3078162" cy="83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Obraz 25" descr="logo.jpg"/>
          <p:cNvPicPr>
            <a:picLocks noChangeAspect="1"/>
          </p:cNvPicPr>
          <p:nvPr userDrawn="1"/>
        </p:nvPicPr>
        <p:blipFill>
          <a:blip r:embed="rId18"/>
          <a:srcRect/>
          <a:stretch>
            <a:fillRect/>
          </a:stretch>
        </p:blipFill>
        <p:spPr bwMode="auto">
          <a:xfrm>
            <a:off x="7078663" y="125413"/>
            <a:ext cx="11430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70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BC0007CF-80EF-4C01-A86F-B513E04005A8}" type="datetimeFigureOut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2016-03-15</a:t>
            </a:fld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4A26EFE9-C51E-4DC4-9BD9-68D3C116E4FF}" type="slidenum">
              <a:rPr lang="pl-PL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pl-PL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7507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gi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gif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736600" y="3920846"/>
            <a:ext cx="6388100" cy="95408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pl-PL" alt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www.iopan.gda.pl/clised</a:t>
            </a:r>
            <a:endParaRPr lang="pl-PL" altLang="pl-PL" sz="1600" dirty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736600" y="2310389"/>
            <a:ext cx="5664200" cy="1539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l-PL" sz="3200" b="1" dirty="0">
                <a:solidFill>
                  <a:srgbClr val="00218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CLISED</a:t>
            </a:r>
          </a:p>
          <a:p>
            <a:pPr eaLnBrk="1" hangingPunct="1">
              <a:defRPr/>
            </a:pPr>
            <a:endParaRPr lang="pl-PL" sz="1000" b="1" dirty="0">
              <a:solidFill>
                <a:srgbClr val="00218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  <a:p>
            <a:pPr eaLnBrk="1" hangingPunct="1">
              <a:defRPr/>
            </a:pPr>
            <a:r>
              <a:rPr lang="en-GB" sz="2000" b="1" u="sng" dirty="0" smtClean="0">
                <a:solidFill>
                  <a:srgbClr val="404040"/>
                </a:solidFill>
                <a:latin typeface="Verdana" pitchFamily="34" charset="0"/>
              </a:rPr>
              <a:t>Cli</a:t>
            </a:r>
            <a:r>
              <a:rPr lang="en-GB" sz="2000" b="1" dirty="0" smtClean="0">
                <a:solidFill>
                  <a:srgbClr val="404040"/>
                </a:solidFill>
                <a:latin typeface="Verdana" pitchFamily="34" charset="0"/>
              </a:rPr>
              <a:t>mate</a:t>
            </a:r>
            <a:r>
              <a:rPr lang="pl-PL" sz="2000" b="1" dirty="0" smtClean="0">
                <a:solidFill>
                  <a:srgbClr val="404040"/>
                </a:solidFill>
                <a:latin typeface="Verdana" pitchFamily="34" charset="0"/>
              </a:rPr>
              <a:t> </a:t>
            </a:r>
            <a:r>
              <a:rPr lang="pl-PL" sz="2000" b="1" dirty="0" err="1">
                <a:solidFill>
                  <a:srgbClr val="404040"/>
                </a:solidFill>
                <a:latin typeface="Verdana" pitchFamily="34" charset="0"/>
              </a:rPr>
              <a:t>Change</a:t>
            </a:r>
            <a:r>
              <a:rPr lang="pl-PL" sz="2000" b="1" dirty="0">
                <a:solidFill>
                  <a:srgbClr val="404040"/>
                </a:solidFill>
                <a:latin typeface="Verdana" pitchFamily="34" charset="0"/>
              </a:rPr>
              <a:t> </a:t>
            </a:r>
            <a:r>
              <a:rPr lang="pl-PL" sz="2000" b="1" dirty="0" err="1">
                <a:solidFill>
                  <a:srgbClr val="404040"/>
                </a:solidFill>
                <a:latin typeface="Verdana" pitchFamily="34" charset="0"/>
              </a:rPr>
              <a:t>Impact</a:t>
            </a:r>
            <a:r>
              <a:rPr lang="pl-PL" sz="2000" b="1" dirty="0">
                <a:solidFill>
                  <a:srgbClr val="404040"/>
                </a:solidFill>
                <a:latin typeface="Verdana" pitchFamily="34" charset="0"/>
              </a:rPr>
              <a:t> on </a:t>
            </a:r>
            <a:r>
              <a:rPr lang="pl-PL" sz="2000" b="1" dirty="0" err="1">
                <a:solidFill>
                  <a:srgbClr val="404040"/>
                </a:solidFill>
                <a:latin typeface="Verdana" pitchFamily="34" charset="0"/>
              </a:rPr>
              <a:t>Ecosystem</a:t>
            </a:r>
            <a:r>
              <a:rPr lang="pl-PL" sz="2000" b="1" dirty="0">
                <a:solidFill>
                  <a:srgbClr val="404040"/>
                </a:solidFill>
                <a:latin typeface="Verdana" pitchFamily="34" charset="0"/>
              </a:rPr>
              <a:t> </a:t>
            </a:r>
            <a:r>
              <a:rPr lang="pl-PL" sz="2000" b="1" dirty="0" err="1">
                <a:solidFill>
                  <a:srgbClr val="404040"/>
                </a:solidFill>
                <a:latin typeface="Verdana" pitchFamily="34" charset="0"/>
              </a:rPr>
              <a:t>Health</a:t>
            </a:r>
            <a:r>
              <a:rPr lang="pl-PL" sz="3200" b="1" dirty="0">
                <a:solidFill>
                  <a:srgbClr val="404040"/>
                </a:solidFill>
                <a:latin typeface="Verdana" pitchFamily="34" charset="0"/>
              </a:rPr>
              <a:t> </a:t>
            </a:r>
            <a:r>
              <a:rPr lang="pl-PL" sz="2000" b="1" dirty="0">
                <a:solidFill>
                  <a:srgbClr val="404040"/>
                </a:solidFill>
                <a:latin typeface="Verdana" pitchFamily="34" charset="0"/>
              </a:rPr>
              <a:t>- Marine </a:t>
            </a:r>
            <a:r>
              <a:rPr lang="pl-PL" sz="2000" b="1" u="sng" dirty="0" err="1">
                <a:solidFill>
                  <a:srgbClr val="404040"/>
                </a:solidFill>
                <a:latin typeface="Verdana" pitchFamily="34" charset="0"/>
              </a:rPr>
              <a:t>Sed</a:t>
            </a:r>
            <a:r>
              <a:rPr lang="pl-PL" sz="2000" b="1" dirty="0" err="1">
                <a:solidFill>
                  <a:srgbClr val="404040"/>
                </a:solidFill>
                <a:latin typeface="Verdana" pitchFamily="34" charset="0"/>
              </a:rPr>
              <a:t>iment</a:t>
            </a:r>
            <a:r>
              <a:rPr lang="pl-PL" sz="2000" b="1" dirty="0">
                <a:solidFill>
                  <a:srgbClr val="404040"/>
                </a:solidFill>
                <a:latin typeface="Verdana" pitchFamily="34" charset="0"/>
              </a:rPr>
              <a:t> </a:t>
            </a:r>
            <a:r>
              <a:rPr lang="pl-PL" sz="2000" b="1" dirty="0" err="1">
                <a:solidFill>
                  <a:srgbClr val="404040"/>
                </a:solidFill>
                <a:latin typeface="Verdana" pitchFamily="34" charset="0"/>
              </a:rPr>
              <a:t>Indicators</a:t>
            </a:r>
            <a:endParaRPr lang="pl-PL" sz="2000" b="1" dirty="0">
              <a:solidFill>
                <a:srgbClr val="404040"/>
              </a:solidFill>
              <a:latin typeface="Verdana" pitchFamily="34" charset="0"/>
            </a:endParaRPr>
          </a:p>
        </p:txBody>
      </p:sp>
      <p:pic>
        <p:nvPicPr>
          <p:cNvPr id="4" name="Picture 4" descr="C:\Users\ilonaz\Desktop\CLISED\Wizualizacja\logo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2455863"/>
            <a:ext cx="190500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285750" y="6526213"/>
            <a:ext cx="8620125" cy="2301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This project is funded </a:t>
            </a:r>
            <a:r>
              <a:rPr lang="en-US" sz="9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by Norway Grants, </a:t>
            </a:r>
            <a:r>
              <a:rPr 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Polish-Norwegian Research </a:t>
            </a:r>
            <a:r>
              <a:rPr lang="en-US" sz="9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Programme</a:t>
            </a:r>
            <a:r>
              <a:rPr lang="en-US" sz="9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operated by the National Centre for Research and Development</a:t>
            </a:r>
            <a:endParaRPr lang="pl-PL" sz="9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734438" y="3871299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(</a:t>
            </a:r>
            <a:r>
              <a:rPr lang="en-US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0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2/2014 - 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0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1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/201</a:t>
            </a:r>
            <a:r>
              <a:rPr 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7)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975" y="5580777"/>
            <a:ext cx="6524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48" y="5425996"/>
            <a:ext cx="61595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7" y="5523626"/>
            <a:ext cx="46513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265" y="5626787"/>
            <a:ext cx="817362" cy="37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3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7673"/>
            <a:ext cx="9144000" cy="5090327"/>
          </a:xfrm>
          <a:prstGeom prst="rect">
            <a:avLst/>
          </a:prstGeom>
        </p:spPr>
      </p:pic>
      <p:sp>
        <p:nvSpPr>
          <p:cNvPr id="66" name="pole tekstowe 4"/>
          <p:cNvSpPr txBox="1">
            <a:spLocks noChangeArrowheads="1"/>
          </p:cNvSpPr>
          <p:nvPr/>
        </p:nvSpPr>
        <p:spPr bwMode="auto">
          <a:xfrm>
            <a:off x="235387" y="1834120"/>
            <a:ext cx="2739853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pl-PL" altLang="pl-P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Sediment</a:t>
            </a:r>
            <a:r>
              <a:rPr lang="pl-PL" alt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altLang="pl-P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collection</a:t>
            </a:r>
            <a:endParaRPr lang="pl-PL" altLang="pl-PL" b="1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pl-PL" altLang="pl-P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sub-sampling</a:t>
            </a:r>
            <a:endParaRPr lang="pl-PL" altLang="pl-PL" b="1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411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rostokąt 59"/>
          <p:cNvSpPr/>
          <p:nvPr/>
        </p:nvSpPr>
        <p:spPr>
          <a:xfrm>
            <a:off x="247649" y="1825625"/>
            <a:ext cx="7480506" cy="48474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l-P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Sampling</a:t>
            </a:r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</a:t>
            </a:r>
            <a:r>
              <a:rPr lang="pl-P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summary</a:t>
            </a:r>
            <a:endParaRPr lang="pl-PL" b="1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</a:endParaRPr>
          </a:p>
          <a:p>
            <a:pPr eaLnBrk="1" hangingPunct="1">
              <a:defRPr/>
            </a:pPr>
            <a:endParaRPr lang="pl-PL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Ø"/>
              <a:defRPr/>
            </a:pPr>
            <a:r>
              <a:rPr lang="pl-PL" sz="1600" dirty="0" smtClean="0">
                <a:latin typeface="Verdana" pitchFamily="34" charset="0"/>
              </a:rPr>
              <a:t>1st </a:t>
            </a:r>
            <a:r>
              <a:rPr lang="pl-PL" sz="1600" dirty="0" err="1" smtClean="0">
                <a:latin typeface="Verdana" pitchFamily="34" charset="0"/>
              </a:rPr>
              <a:t>year</a:t>
            </a:r>
            <a:r>
              <a:rPr lang="pl-PL" sz="1600" dirty="0" smtClean="0">
                <a:latin typeface="Verdana" pitchFamily="34" charset="0"/>
              </a:rPr>
              <a:t> – 2014: </a:t>
            </a:r>
            <a:r>
              <a:rPr lang="pl-PL" sz="16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recent</a:t>
            </a:r>
            <a:r>
              <a:rPr lang="pl-PL" sz="1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pl-PL" sz="16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sediments</a:t>
            </a:r>
            <a:r>
              <a:rPr lang="pl-PL" sz="1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pl-PL" sz="1600" dirty="0" smtClean="0">
                <a:latin typeface="Verdana" pitchFamily="34" charset="0"/>
              </a:rPr>
              <a:t>(0-30 cm)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  <a:defRPr/>
            </a:pPr>
            <a:endParaRPr lang="pl-PL" sz="1000" dirty="0">
              <a:latin typeface="Verdana" pitchFamily="34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pl-PL" sz="1600" dirty="0" smtClean="0">
                <a:latin typeface="Verdana" pitchFamily="34" charset="0"/>
              </a:rPr>
              <a:t>     12 </a:t>
            </a:r>
            <a:r>
              <a:rPr lang="pl-PL" sz="1600" dirty="0" err="1" smtClean="0">
                <a:latin typeface="Verdana" pitchFamily="34" charset="0"/>
              </a:rPr>
              <a:t>stations</a:t>
            </a:r>
            <a:endParaRPr lang="pl-PL" sz="1600" dirty="0" smtClean="0">
              <a:latin typeface="Verdana" pitchFamily="34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pl-PL" sz="1600" dirty="0" smtClean="0">
                <a:latin typeface="Verdana" pitchFamily="34" charset="0"/>
              </a:rPr>
              <a:t>     120 </a:t>
            </a:r>
            <a:r>
              <a:rPr lang="pl-PL" sz="1600" dirty="0" err="1" smtClean="0">
                <a:latin typeface="Verdana" pitchFamily="34" charset="0"/>
              </a:rPr>
              <a:t>sediment</a:t>
            </a:r>
            <a:r>
              <a:rPr lang="pl-PL" sz="1600" dirty="0" smtClean="0">
                <a:latin typeface="Verdana" pitchFamily="34" charset="0"/>
              </a:rPr>
              <a:t> </a:t>
            </a:r>
            <a:r>
              <a:rPr lang="pl-PL" sz="1600" dirty="0" err="1" smtClean="0">
                <a:latin typeface="Verdana" pitchFamily="34" charset="0"/>
              </a:rPr>
              <a:t>cores</a:t>
            </a:r>
            <a:endParaRPr lang="pl-PL" sz="1600" dirty="0" smtClean="0">
              <a:latin typeface="Verdana" pitchFamily="34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pl-PL" sz="1600" dirty="0" smtClean="0">
                <a:latin typeface="Verdana" pitchFamily="34" charset="0"/>
              </a:rPr>
              <a:t>     640 </a:t>
            </a:r>
            <a:r>
              <a:rPr lang="pl-PL" sz="1600" dirty="0" err="1" smtClean="0">
                <a:latin typeface="Verdana" pitchFamily="34" charset="0"/>
              </a:rPr>
              <a:t>sediment</a:t>
            </a:r>
            <a:r>
              <a:rPr lang="pl-PL" sz="1600" dirty="0" smtClean="0">
                <a:latin typeface="Verdana" pitchFamily="34" charset="0"/>
              </a:rPr>
              <a:t> </a:t>
            </a:r>
            <a:r>
              <a:rPr lang="pl-PL" sz="1600" dirty="0" err="1" smtClean="0">
                <a:latin typeface="Verdana" pitchFamily="34" charset="0"/>
              </a:rPr>
              <a:t>layers</a:t>
            </a:r>
            <a:endParaRPr lang="pl-PL" sz="1600" dirty="0" smtClean="0">
              <a:latin typeface="Verdana" pitchFamily="34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pl-PL" sz="1600" dirty="0" smtClean="0">
                <a:latin typeface="Verdana" pitchFamily="34" charset="0"/>
              </a:rPr>
              <a:t>     </a:t>
            </a:r>
            <a:r>
              <a:rPr lang="pl-PL" sz="1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672 </a:t>
            </a:r>
            <a:r>
              <a:rPr lang="pl-PL" sz="16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sub-samples</a:t>
            </a:r>
            <a:endParaRPr lang="pl-PL" sz="1600" b="1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pPr eaLnBrk="1" hangingPunct="1">
              <a:defRPr/>
            </a:pPr>
            <a:endParaRPr lang="pl-PL" sz="1600" dirty="0" smtClean="0">
              <a:latin typeface="Verdana" pitchFamily="34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Ø"/>
              <a:defRPr/>
            </a:pPr>
            <a:r>
              <a:rPr lang="pl-PL" sz="1600" dirty="0" smtClean="0">
                <a:latin typeface="Verdana" pitchFamily="34" charset="0"/>
              </a:rPr>
              <a:t>2nd </a:t>
            </a:r>
            <a:r>
              <a:rPr lang="pl-PL" sz="1600" dirty="0" err="1" smtClean="0">
                <a:latin typeface="Verdana" pitchFamily="34" charset="0"/>
              </a:rPr>
              <a:t>year</a:t>
            </a:r>
            <a:r>
              <a:rPr lang="pl-PL" sz="1600" dirty="0" smtClean="0">
                <a:latin typeface="Verdana" pitchFamily="34" charset="0"/>
              </a:rPr>
              <a:t> – 2015: </a:t>
            </a:r>
            <a:r>
              <a:rPr lang="pl-PL" sz="16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old</a:t>
            </a:r>
            <a:r>
              <a:rPr lang="pl-PL" sz="1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pl-PL" sz="16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sediments</a:t>
            </a:r>
            <a:r>
              <a:rPr lang="pl-PL" sz="1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pl-PL" sz="1600" dirty="0" smtClean="0">
                <a:latin typeface="Verdana" pitchFamily="34" charset="0"/>
              </a:rPr>
              <a:t>(</a:t>
            </a:r>
            <a:r>
              <a:rPr lang="pl-PL" sz="1600" dirty="0" err="1" smtClean="0">
                <a:latin typeface="Verdana" pitchFamily="34" charset="0"/>
              </a:rPr>
              <a:t>up</a:t>
            </a:r>
            <a:r>
              <a:rPr lang="pl-PL" sz="1600" dirty="0" smtClean="0">
                <a:latin typeface="Verdana" pitchFamily="34" charset="0"/>
              </a:rPr>
              <a:t> to 500 cm)</a:t>
            </a:r>
          </a:p>
          <a:p>
            <a:pPr marL="285750" indent="-285750" eaLnBrk="1" hangingPunct="1">
              <a:buFont typeface="Wingdings" panose="05000000000000000000" pitchFamily="2" charset="2"/>
              <a:buChar char="Ø"/>
              <a:defRPr/>
            </a:pPr>
            <a:endParaRPr lang="pl-PL" sz="1000" dirty="0">
              <a:latin typeface="Verdana" pitchFamily="34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pl-PL" sz="1600" dirty="0" smtClean="0">
                <a:latin typeface="Verdana" pitchFamily="34" charset="0"/>
              </a:rPr>
              <a:t>     4 </a:t>
            </a:r>
            <a:r>
              <a:rPr lang="pl-PL" sz="1600" dirty="0" err="1" smtClean="0">
                <a:latin typeface="Verdana" pitchFamily="34" charset="0"/>
              </a:rPr>
              <a:t>stations</a:t>
            </a:r>
            <a:endParaRPr lang="pl-PL" sz="1600" dirty="0" smtClean="0">
              <a:latin typeface="Verdana" pitchFamily="34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pl-PL" sz="1600" dirty="0" smtClean="0">
                <a:latin typeface="Verdana" pitchFamily="34" charset="0"/>
              </a:rPr>
              <a:t>     9 </a:t>
            </a:r>
            <a:r>
              <a:rPr lang="pl-PL" sz="1600" dirty="0" err="1" smtClean="0">
                <a:latin typeface="Verdana" pitchFamily="34" charset="0"/>
              </a:rPr>
              <a:t>long</a:t>
            </a:r>
            <a:r>
              <a:rPr lang="pl-PL" sz="1600" dirty="0" smtClean="0">
                <a:latin typeface="Verdana" pitchFamily="34" charset="0"/>
              </a:rPr>
              <a:t> </a:t>
            </a:r>
            <a:r>
              <a:rPr lang="pl-PL" sz="1600" dirty="0" err="1" smtClean="0">
                <a:latin typeface="Verdana" pitchFamily="34" charset="0"/>
              </a:rPr>
              <a:t>sediment</a:t>
            </a:r>
            <a:r>
              <a:rPr lang="pl-PL" sz="1600" dirty="0">
                <a:latin typeface="Verdana" pitchFamily="34" charset="0"/>
              </a:rPr>
              <a:t> </a:t>
            </a:r>
            <a:r>
              <a:rPr lang="pl-PL" sz="1600" dirty="0" err="1" smtClean="0">
                <a:latin typeface="Verdana" pitchFamily="34" charset="0"/>
              </a:rPr>
              <a:t>cores</a:t>
            </a:r>
            <a:endParaRPr lang="pl-PL" sz="1600" dirty="0" smtClean="0">
              <a:latin typeface="Verdana" pitchFamily="34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pl-PL" sz="1600" dirty="0" smtClean="0">
                <a:latin typeface="Verdana" pitchFamily="34" charset="0"/>
              </a:rPr>
              <a:t>     1504 </a:t>
            </a:r>
            <a:r>
              <a:rPr lang="pl-PL" sz="1600" dirty="0" err="1" smtClean="0">
                <a:latin typeface="Verdana" pitchFamily="34" charset="0"/>
              </a:rPr>
              <a:t>sediment</a:t>
            </a:r>
            <a:r>
              <a:rPr lang="pl-PL" sz="1600" dirty="0" smtClean="0">
                <a:latin typeface="Verdana" pitchFamily="34" charset="0"/>
              </a:rPr>
              <a:t> </a:t>
            </a:r>
            <a:r>
              <a:rPr lang="pl-PL" sz="1600" dirty="0" err="1" smtClean="0">
                <a:latin typeface="Verdana" pitchFamily="34" charset="0"/>
              </a:rPr>
              <a:t>layers</a:t>
            </a:r>
            <a:endParaRPr lang="pl-PL" sz="1600" dirty="0" smtClean="0">
              <a:latin typeface="Verdana" pitchFamily="34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r>
              <a:rPr lang="pl-PL" sz="1600" dirty="0" smtClean="0">
                <a:latin typeface="Verdana" pitchFamily="34" charset="0"/>
              </a:rPr>
              <a:t>     </a:t>
            </a:r>
            <a:r>
              <a:rPr lang="pl-PL" sz="1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4080 </a:t>
            </a:r>
            <a:r>
              <a:rPr lang="pl-PL" sz="16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sub-samples</a:t>
            </a:r>
            <a:endParaRPr lang="pl-PL" sz="1600" b="1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pPr eaLnBrk="1" hangingPunct="1">
              <a:spcBef>
                <a:spcPts val="300"/>
              </a:spcBef>
              <a:spcAft>
                <a:spcPts val="300"/>
              </a:spcAft>
              <a:defRPr/>
            </a:pPr>
            <a:endParaRPr lang="pl-PL" sz="1600" b="1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pl-PL" sz="1600" dirty="0" smtClean="0">
                <a:solidFill>
                  <a:prstClr val="black"/>
                </a:solidFill>
                <a:latin typeface="Verdana" pitchFamily="34" charset="0"/>
              </a:rPr>
              <a:t>Total: </a:t>
            </a:r>
            <a:r>
              <a:rPr lang="pl-PL" sz="1600" i="1" dirty="0" smtClean="0">
                <a:solidFill>
                  <a:prstClr val="black"/>
                </a:solidFill>
                <a:latin typeface="Verdana" pitchFamily="34" charset="0"/>
              </a:rPr>
              <a:t>ca. </a:t>
            </a:r>
            <a:r>
              <a:rPr lang="pl-PL" sz="1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5000</a:t>
            </a:r>
            <a:r>
              <a:rPr lang="pl-PL" sz="1600" dirty="0" smtClean="0">
                <a:solidFill>
                  <a:prstClr val="black"/>
                </a:solidFill>
                <a:latin typeface="Verdana" pitchFamily="34" charset="0"/>
              </a:rPr>
              <a:t> cm of </a:t>
            </a:r>
            <a:r>
              <a:rPr lang="pl-PL" sz="1600" dirty="0" err="1" smtClean="0">
                <a:solidFill>
                  <a:prstClr val="black"/>
                </a:solidFill>
                <a:latin typeface="Verdana" pitchFamily="34" charset="0"/>
              </a:rPr>
              <a:t>cores</a:t>
            </a:r>
            <a:r>
              <a:rPr lang="pl-PL" sz="1600" dirty="0" smtClean="0">
                <a:solidFill>
                  <a:prstClr val="black"/>
                </a:solidFill>
                <a:latin typeface="Verdana" pitchFamily="34" charset="0"/>
              </a:rPr>
              <a:t>, Ø = 10 cm, </a:t>
            </a:r>
            <a:r>
              <a:rPr lang="pl-PL" sz="1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4752 </a:t>
            </a:r>
            <a:r>
              <a:rPr lang="pl-PL" sz="16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sub-samples</a:t>
            </a:r>
            <a:endParaRPr lang="pl-PL" sz="15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79710" y="1999755"/>
            <a:ext cx="2272438" cy="1704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227" y="4624870"/>
            <a:ext cx="2107995" cy="1664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56497" y="4676453"/>
            <a:ext cx="2610537" cy="1382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0631" y="2648125"/>
            <a:ext cx="1093134" cy="1864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332" y="1813750"/>
            <a:ext cx="2181225" cy="4924425"/>
          </a:xfrm>
          <a:prstGeom prst="rect">
            <a:avLst/>
          </a:prstGeom>
          <a:ln w="6350">
            <a:solidFill>
              <a:srgbClr val="000066"/>
            </a:solidFill>
          </a:ln>
        </p:spPr>
      </p:pic>
      <p:sp>
        <p:nvSpPr>
          <p:cNvPr id="5" name="Prostokąt 4"/>
          <p:cNvSpPr/>
          <p:nvPr/>
        </p:nvSpPr>
        <p:spPr>
          <a:xfrm>
            <a:off x="247650" y="1825625"/>
            <a:ext cx="4146220" cy="995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l-P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Analyses</a:t>
            </a:r>
            <a:endParaRPr lang="pl-PL" b="1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</a:endParaRPr>
          </a:p>
          <a:p>
            <a:pPr eaLnBrk="1" hangingPunct="1">
              <a:defRPr/>
            </a:pPr>
            <a:endParaRPr lang="pl-PL" sz="2400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</a:endParaRP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endParaRPr lang="pl-PL" sz="1500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</a:endParaRPr>
          </a:p>
        </p:txBody>
      </p:sp>
      <p:sp>
        <p:nvSpPr>
          <p:cNvPr id="7" name="Text Box 114"/>
          <p:cNvSpPr txBox="1">
            <a:spLocks noChangeArrowheads="1"/>
          </p:cNvSpPr>
          <p:nvPr/>
        </p:nvSpPr>
        <p:spPr bwMode="auto">
          <a:xfrm>
            <a:off x="630415" y="2207414"/>
            <a:ext cx="6637284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pl-PL" sz="1600" b="1" dirty="0" err="1" smtClean="0">
                <a:solidFill>
                  <a:srgbClr val="000066"/>
                </a:solidFill>
                <a:latin typeface="+mn-lt"/>
              </a:rPr>
              <a:t>grain-size</a:t>
            </a:r>
            <a:r>
              <a:rPr lang="pl-PL" sz="1600" b="1" dirty="0">
                <a:solidFill>
                  <a:srgbClr val="000066"/>
                </a:solidFill>
                <a:latin typeface="+mn-lt"/>
              </a:rPr>
              <a:t> </a:t>
            </a:r>
            <a:r>
              <a:rPr lang="pl-PL" sz="1600" b="1" dirty="0" smtClean="0">
                <a:solidFill>
                  <a:srgbClr val="000066"/>
                </a:solidFill>
                <a:latin typeface="+mn-lt"/>
              </a:rPr>
              <a:t>&amp; </a:t>
            </a:r>
            <a:r>
              <a:rPr lang="pl-PL" sz="1600" b="1" dirty="0" err="1" smtClean="0">
                <a:solidFill>
                  <a:srgbClr val="000066"/>
                </a:solidFill>
                <a:latin typeface="+mn-lt"/>
              </a:rPr>
              <a:t>humidity</a:t>
            </a:r>
            <a:endParaRPr lang="pl-PL" sz="1600" b="1" dirty="0" smtClean="0">
              <a:solidFill>
                <a:srgbClr val="000066"/>
              </a:solidFill>
              <a:latin typeface="+mn-lt"/>
            </a:endParaRPr>
          </a:p>
          <a:p>
            <a:pPr defTabSz="9144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pl-PL" sz="1600" b="1" dirty="0">
                <a:solidFill>
                  <a:srgbClr val="000066"/>
                </a:solidFill>
                <a:latin typeface="+mn-lt"/>
              </a:rPr>
              <a:t>Pb-210 </a:t>
            </a:r>
            <a:r>
              <a:rPr lang="pl-PL" sz="1600" b="1" dirty="0" err="1" smtClean="0">
                <a:solidFill>
                  <a:srgbClr val="000066"/>
                </a:solidFill>
                <a:latin typeface="+mn-lt"/>
              </a:rPr>
              <a:t>dating</a:t>
            </a:r>
            <a:r>
              <a:rPr lang="pl-PL" sz="1600" b="1" dirty="0" smtClean="0">
                <a:solidFill>
                  <a:srgbClr val="000066"/>
                </a:solidFill>
                <a:latin typeface="+mn-lt"/>
              </a:rPr>
              <a:t> / C-14 </a:t>
            </a:r>
            <a:r>
              <a:rPr lang="pl-PL" sz="1600" b="1" dirty="0" err="1" smtClean="0">
                <a:solidFill>
                  <a:srgbClr val="000066"/>
                </a:solidFill>
                <a:latin typeface="+mn-lt"/>
              </a:rPr>
              <a:t>dating</a:t>
            </a:r>
            <a:r>
              <a:rPr lang="pl-PL" sz="1600" b="1" dirty="0" smtClean="0">
                <a:solidFill>
                  <a:srgbClr val="000066"/>
                </a:solidFill>
                <a:latin typeface="+mn-lt"/>
              </a:rPr>
              <a:t>  </a:t>
            </a:r>
          </a:p>
          <a:p>
            <a:pPr defTabSz="9144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pl-PL" sz="1600" b="1" dirty="0" err="1" smtClean="0">
                <a:solidFill>
                  <a:srgbClr val="000066"/>
                </a:solidFill>
                <a:latin typeface="+mn-lt"/>
              </a:rPr>
              <a:t>C</a:t>
            </a:r>
            <a:r>
              <a:rPr lang="pl-PL" sz="1600" b="1" baseline="-25000" dirty="0" err="1" smtClean="0">
                <a:solidFill>
                  <a:srgbClr val="000066"/>
                </a:solidFill>
                <a:latin typeface="+mn-lt"/>
              </a:rPr>
              <a:t>org</a:t>
            </a:r>
            <a:r>
              <a:rPr lang="pl-PL" sz="1600" b="1" dirty="0" smtClean="0">
                <a:solidFill>
                  <a:srgbClr val="000066"/>
                </a:solidFill>
                <a:latin typeface="+mn-lt"/>
              </a:rPr>
              <a:t>, </a:t>
            </a:r>
            <a:r>
              <a:rPr lang="pl-PL" sz="1600" b="1" dirty="0" err="1" smtClean="0">
                <a:solidFill>
                  <a:srgbClr val="000066"/>
                </a:solidFill>
                <a:latin typeface="+mn-lt"/>
              </a:rPr>
              <a:t>N</a:t>
            </a:r>
            <a:r>
              <a:rPr lang="pl-PL" sz="1600" b="1" baseline="-25000" dirty="0" err="1" smtClean="0">
                <a:solidFill>
                  <a:srgbClr val="000066"/>
                </a:solidFill>
                <a:latin typeface="+mn-lt"/>
              </a:rPr>
              <a:t>tot</a:t>
            </a:r>
            <a:r>
              <a:rPr lang="pl-PL" sz="1600" b="1" dirty="0" smtClean="0">
                <a:solidFill>
                  <a:srgbClr val="000066"/>
                </a:solidFill>
                <a:latin typeface="+mn-lt"/>
              </a:rPr>
              <a:t>, </a:t>
            </a:r>
            <a:r>
              <a:rPr lang="pl-PL" sz="1600" b="1" dirty="0" err="1" smtClean="0">
                <a:solidFill>
                  <a:srgbClr val="000066"/>
                </a:solidFill>
                <a:latin typeface="+mn-lt"/>
              </a:rPr>
              <a:t>black</a:t>
            </a:r>
            <a:r>
              <a:rPr lang="pl-PL" sz="1600" b="1" dirty="0" smtClean="0">
                <a:solidFill>
                  <a:srgbClr val="000066"/>
                </a:solidFill>
                <a:latin typeface="+mn-lt"/>
              </a:rPr>
              <a:t> </a:t>
            </a:r>
            <a:r>
              <a:rPr lang="pl-PL" sz="1600" b="1" dirty="0" err="1" smtClean="0">
                <a:solidFill>
                  <a:srgbClr val="000066"/>
                </a:solidFill>
                <a:latin typeface="+mn-lt"/>
              </a:rPr>
              <a:t>carbon</a:t>
            </a:r>
            <a:r>
              <a:rPr lang="pl-PL" sz="1600" b="1" dirty="0" smtClean="0">
                <a:solidFill>
                  <a:srgbClr val="000066"/>
                </a:solidFill>
                <a:latin typeface="+mn-lt"/>
              </a:rPr>
              <a:t>, </a:t>
            </a:r>
            <a:r>
              <a:rPr lang="el-GR" sz="1600" b="1" dirty="0" smtClean="0">
                <a:solidFill>
                  <a:srgbClr val="000066"/>
                </a:solidFill>
                <a:latin typeface="+mn-lt"/>
              </a:rPr>
              <a:t>δ</a:t>
            </a:r>
            <a:r>
              <a:rPr lang="pl-PL" sz="1600" b="1" baseline="30000" dirty="0" smtClean="0">
                <a:solidFill>
                  <a:srgbClr val="000066"/>
                </a:solidFill>
                <a:latin typeface="+mn-lt"/>
              </a:rPr>
              <a:t>15</a:t>
            </a:r>
            <a:r>
              <a:rPr lang="pl-PL" sz="1600" b="1" dirty="0" smtClean="0">
                <a:solidFill>
                  <a:srgbClr val="000066"/>
                </a:solidFill>
                <a:latin typeface="+mn-lt"/>
              </a:rPr>
              <a:t>N/</a:t>
            </a:r>
            <a:r>
              <a:rPr lang="pl-PL" sz="1600" b="1" baseline="30000" dirty="0" smtClean="0">
                <a:solidFill>
                  <a:srgbClr val="000066"/>
                </a:solidFill>
                <a:latin typeface="+mn-lt"/>
              </a:rPr>
              <a:t>14</a:t>
            </a:r>
            <a:r>
              <a:rPr lang="pl-PL" sz="1600" b="1" dirty="0" smtClean="0">
                <a:solidFill>
                  <a:srgbClr val="000066"/>
                </a:solidFill>
                <a:latin typeface="+mn-lt"/>
              </a:rPr>
              <a:t>N, </a:t>
            </a:r>
            <a:r>
              <a:rPr lang="el-GR" sz="1600" b="1" dirty="0" smtClean="0">
                <a:solidFill>
                  <a:srgbClr val="000066"/>
                </a:solidFill>
                <a:latin typeface="Calibri"/>
              </a:rPr>
              <a:t>δ</a:t>
            </a:r>
            <a:r>
              <a:rPr lang="pl-PL" sz="1600" b="1" baseline="30000" dirty="0" smtClean="0">
                <a:solidFill>
                  <a:srgbClr val="000066"/>
                </a:solidFill>
                <a:latin typeface="+mn-lt"/>
              </a:rPr>
              <a:t>13</a:t>
            </a:r>
            <a:r>
              <a:rPr lang="pl-PL" sz="1600" b="1" dirty="0" smtClean="0">
                <a:solidFill>
                  <a:srgbClr val="000066"/>
                </a:solidFill>
                <a:latin typeface="+mn-lt"/>
              </a:rPr>
              <a:t>C/</a:t>
            </a:r>
            <a:r>
              <a:rPr lang="pl-PL" sz="1600" b="1" baseline="30000" dirty="0" smtClean="0">
                <a:solidFill>
                  <a:srgbClr val="000066"/>
                </a:solidFill>
                <a:latin typeface="+mn-lt"/>
              </a:rPr>
              <a:t>12</a:t>
            </a:r>
            <a:r>
              <a:rPr lang="pl-PL" sz="1600" b="1" dirty="0" smtClean="0">
                <a:solidFill>
                  <a:srgbClr val="000066"/>
                </a:solidFill>
                <a:latin typeface="+mn-lt"/>
              </a:rPr>
              <a:t>C - EA/IRMS</a:t>
            </a:r>
          </a:p>
          <a:p>
            <a:pPr defTabSz="9144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pl-PL" sz="1600" b="1" dirty="0" err="1" smtClean="0">
                <a:solidFill>
                  <a:srgbClr val="000066"/>
                </a:solidFill>
                <a:latin typeface="+mn-lt"/>
              </a:rPr>
              <a:t>phytoplankton</a:t>
            </a:r>
            <a:r>
              <a:rPr lang="pl-PL" sz="1600" b="1" dirty="0" smtClean="0">
                <a:solidFill>
                  <a:srgbClr val="000066"/>
                </a:solidFill>
                <a:latin typeface="+mn-lt"/>
              </a:rPr>
              <a:t> </a:t>
            </a:r>
            <a:r>
              <a:rPr lang="pl-PL" sz="1600" b="1" dirty="0" err="1" smtClean="0">
                <a:solidFill>
                  <a:srgbClr val="000066"/>
                </a:solidFill>
                <a:latin typeface="+mn-lt"/>
              </a:rPr>
              <a:t>pigments</a:t>
            </a:r>
            <a:r>
              <a:rPr lang="pl-PL" sz="1600" b="1" dirty="0">
                <a:solidFill>
                  <a:srgbClr val="000066"/>
                </a:solidFill>
                <a:latin typeface="+mn-lt"/>
              </a:rPr>
              <a:t>;</a:t>
            </a:r>
            <a:r>
              <a:rPr lang="pl-PL" sz="1600" b="1" dirty="0" smtClean="0">
                <a:solidFill>
                  <a:srgbClr val="000066"/>
                </a:solidFill>
                <a:latin typeface="+mn-lt"/>
              </a:rPr>
              <a:t> HPLC-DAD, FL</a:t>
            </a:r>
          </a:p>
          <a:p>
            <a:pPr defTabSz="9144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pl-PL" sz="1600" b="1" dirty="0" err="1" smtClean="0">
                <a:solidFill>
                  <a:srgbClr val="000066"/>
                </a:solidFill>
                <a:latin typeface="+mn-lt"/>
              </a:rPr>
              <a:t>contaminants</a:t>
            </a:r>
            <a:r>
              <a:rPr lang="pl-PL" sz="1600" b="1" dirty="0" smtClean="0">
                <a:solidFill>
                  <a:srgbClr val="000066"/>
                </a:solidFill>
                <a:latin typeface="+mn-lt"/>
              </a:rPr>
              <a:t>  (</a:t>
            </a:r>
            <a:r>
              <a:rPr lang="pl-PL" sz="1600" b="1" dirty="0" err="1" smtClean="0">
                <a:solidFill>
                  <a:srgbClr val="000066"/>
                </a:solidFill>
                <a:latin typeface="+mn-lt"/>
              </a:rPr>
              <a:t>PAHs</a:t>
            </a:r>
            <a:r>
              <a:rPr lang="pl-PL" sz="1600" b="1" dirty="0">
                <a:solidFill>
                  <a:srgbClr val="000066"/>
                </a:solidFill>
                <a:latin typeface="+mn-lt"/>
              </a:rPr>
              <a:t>, </a:t>
            </a:r>
            <a:r>
              <a:rPr lang="pl-PL" sz="1600" b="1" dirty="0" err="1">
                <a:solidFill>
                  <a:srgbClr val="000066"/>
                </a:solidFill>
                <a:latin typeface="+mn-lt"/>
              </a:rPr>
              <a:t>OTs</a:t>
            </a:r>
            <a:r>
              <a:rPr lang="pl-PL" sz="1600" b="1" dirty="0">
                <a:solidFill>
                  <a:srgbClr val="000066"/>
                </a:solidFill>
                <a:latin typeface="+mn-lt"/>
              </a:rPr>
              <a:t>, </a:t>
            </a:r>
            <a:r>
              <a:rPr lang="pl-PL" sz="1600" b="1" dirty="0" err="1" smtClean="0">
                <a:solidFill>
                  <a:srgbClr val="000066"/>
                </a:solidFill>
                <a:latin typeface="+mn-lt"/>
              </a:rPr>
              <a:t>NPs</a:t>
            </a:r>
            <a:r>
              <a:rPr lang="pl-PL" sz="1600" b="1" dirty="0" smtClean="0">
                <a:solidFill>
                  <a:srgbClr val="000066"/>
                </a:solidFill>
                <a:latin typeface="+mn-lt"/>
              </a:rPr>
              <a:t>) - GC-MS</a:t>
            </a:r>
          </a:p>
          <a:p>
            <a:pPr defTabSz="9144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pl-PL" sz="1600" b="1" dirty="0" err="1" smtClean="0">
                <a:solidFill>
                  <a:srgbClr val="000066"/>
                </a:solidFill>
                <a:latin typeface="+mn-lt"/>
              </a:rPr>
              <a:t>Elements</a:t>
            </a:r>
            <a:r>
              <a:rPr lang="pl-PL" sz="1600" b="1" dirty="0" smtClean="0">
                <a:solidFill>
                  <a:srgbClr val="000066"/>
                </a:solidFill>
                <a:latin typeface="+mn-lt"/>
              </a:rPr>
              <a:t> (69 </a:t>
            </a:r>
            <a:r>
              <a:rPr lang="pl-PL" sz="1600" b="1" dirty="0" smtClean="0">
                <a:solidFill>
                  <a:srgbClr val="000066"/>
                </a:solidFill>
                <a:latin typeface="Calibri"/>
              </a:rPr>
              <a:t>&amp; </a:t>
            </a:r>
            <a:r>
              <a:rPr lang="pl-PL" sz="1600" b="1" dirty="0" err="1" smtClean="0">
                <a:solidFill>
                  <a:srgbClr val="000066"/>
                </a:solidFill>
                <a:latin typeface="Calibri"/>
              </a:rPr>
              <a:t>their</a:t>
            </a:r>
            <a:r>
              <a:rPr lang="pl-PL" sz="1600" b="1" dirty="0" smtClean="0">
                <a:solidFill>
                  <a:srgbClr val="000066"/>
                </a:solidFill>
                <a:latin typeface="Calibri"/>
              </a:rPr>
              <a:t> </a:t>
            </a:r>
            <a:r>
              <a:rPr lang="pl-PL" sz="1600" b="1" dirty="0" err="1" smtClean="0">
                <a:solidFill>
                  <a:srgbClr val="000066"/>
                </a:solidFill>
                <a:latin typeface="Calibri"/>
              </a:rPr>
              <a:t>forms</a:t>
            </a:r>
            <a:r>
              <a:rPr lang="pl-PL" sz="1600" b="1" dirty="0" smtClean="0">
                <a:solidFill>
                  <a:srgbClr val="000066"/>
                </a:solidFill>
                <a:latin typeface="Calibri"/>
              </a:rPr>
              <a:t>) - HR-ICP-MS</a:t>
            </a:r>
            <a:endParaRPr lang="pl-PL" sz="1600" b="1" dirty="0">
              <a:solidFill>
                <a:srgbClr val="000066"/>
              </a:solidFill>
              <a:latin typeface="+mn-lt"/>
            </a:endParaRPr>
          </a:p>
          <a:p>
            <a:pPr defTabSz="9144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pl-PL" sz="1600" b="1" dirty="0" err="1" smtClean="0">
                <a:solidFill>
                  <a:srgbClr val="000066"/>
                </a:solidFill>
                <a:latin typeface="+mn-lt"/>
              </a:rPr>
              <a:t>Biotoxins</a:t>
            </a:r>
            <a:r>
              <a:rPr lang="pl-PL" sz="1600" b="1" dirty="0" smtClean="0">
                <a:solidFill>
                  <a:srgbClr val="000066"/>
                </a:solidFill>
                <a:latin typeface="+mn-lt"/>
              </a:rPr>
              <a:t> – DNA </a:t>
            </a:r>
            <a:r>
              <a:rPr lang="pl-PL" sz="1600" b="1" dirty="0" err="1" smtClean="0">
                <a:solidFill>
                  <a:srgbClr val="000066"/>
                </a:solidFill>
                <a:latin typeface="+mn-lt"/>
              </a:rPr>
              <a:t>analyses</a:t>
            </a:r>
            <a:r>
              <a:rPr lang="pl-PL" sz="1600" b="1" dirty="0" smtClean="0">
                <a:solidFill>
                  <a:srgbClr val="000066"/>
                </a:solidFill>
                <a:latin typeface="+mn-lt"/>
              </a:rPr>
              <a:t>, LC-MS/MS</a:t>
            </a:r>
          </a:p>
          <a:p>
            <a:pPr defTabSz="914400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defRPr/>
            </a:pPr>
            <a:r>
              <a:rPr lang="pl-PL" sz="1600" b="1" dirty="0" err="1" smtClean="0">
                <a:solidFill>
                  <a:srgbClr val="000066"/>
                </a:solidFill>
                <a:latin typeface="+mn-lt"/>
              </a:rPr>
              <a:t>Diatoms</a:t>
            </a:r>
            <a:r>
              <a:rPr lang="pl-PL" sz="1600" b="1" dirty="0" smtClean="0">
                <a:solidFill>
                  <a:srgbClr val="000066"/>
                </a:solidFill>
                <a:latin typeface="+mn-lt"/>
              </a:rPr>
              <a:t> (</a:t>
            </a:r>
            <a:r>
              <a:rPr lang="pl-PL" sz="1600" b="1" dirty="0" err="1" smtClean="0">
                <a:solidFill>
                  <a:srgbClr val="000066"/>
                </a:solidFill>
                <a:latin typeface="+mn-lt"/>
              </a:rPr>
              <a:t>geological</a:t>
            </a:r>
            <a:r>
              <a:rPr lang="pl-PL" sz="1600" b="1" dirty="0" smtClean="0">
                <a:solidFill>
                  <a:srgbClr val="000066"/>
                </a:solidFill>
                <a:latin typeface="+mn-lt"/>
              </a:rPr>
              <a:t> </a:t>
            </a:r>
            <a:r>
              <a:rPr lang="pl-PL" sz="1600" b="1" dirty="0" err="1" smtClean="0">
                <a:solidFill>
                  <a:srgbClr val="000066"/>
                </a:solidFill>
                <a:latin typeface="+mn-lt"/>
              </a:rPr>
              <a:t>proxies</a:t>
            </a:r>
            <a:r>
              <a:rPr lang="pl-PL" sz="1600" b="1" dirty="0" smtClean="0">
                <a:solidFill>
                  <a:srgbClr val="000066"/>
                </a:solidFill>
                <a:latin typeface="+mn-lt"/>
              </a:rPr>
              <a:t>)</a:t>
            </a:r>
          </a:p>
          <a:p>
            <a:pPr defTabSz="914400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defRPr/>
            </a:pPr>
            <a:r>
              <a:rPr lang="pl-PL" sz="1600" b="1" dirty="0" err="1" smtClean="0">
                <a:solidFill>
                  <a:srgbClr val="000066"/>
                </a:solidFill>
                <a:latin typeface="+mn-lt"/>
              </a:rPr>
              <a:t>genotoxicity</a:t>
            </a:r>
            <a:r>
              <a:rPr lang="pl-PL" sz="1600" b="1" dirty="0">
                <a:solidFill>
                  <a:srgbClr val="000066"/>
                </a:solidFill>
                <a:latin typeface="+mn-lt"/>
              </a:rPr>
              <a:t>, </a:t>
            </a:r>
            <a:r>
              <a:rPr lang="pl-PL" sz="1600" b="1" dirty="0" err="1">
                <a:solidFill>
                  <a:srgbClr val="000066"/>
                </a:solidFill>
                <a:latin typeface="+mn-lt"/>
              </a:rPr>
              <a:t>mutagenicity</a:t>
            </a:r>
            <a:r>
              <a:rPr lang="pl-PL" sz="1600" b="1" dirty="0">
                <a:solidFill>
                  <a:srgbClr val="000066"/>
                </a:solidFill>
                <a:latin typeface="+mn-lt"/>
              </a:rPr>
              <a:t>, </a:t>
            </a:r>
            <a:r>
              <a:rPr lang="pl-PL" sz="1600" b="1" dirty="0" err="1" smtClean="0">
                <a:solidFill>
                  <a:srgbClr val="000066"/>
                </a:solidFill>
                <a:latin typeface="+mn-lt"/>
              </a:rPr>
              <a:t>endocrine-disrupting</a:t>
            </a:r>
            <a:r>
              <a:rPr lang="pl-PL" sz="1600" b="1" dirty="0" smtClean="0">
                <a:solidFill>
                  <a:srgbClr val="000066"/>
                </a:solidFill>
                <a:latin typeface="+mn-lt"/>
              </a:rPr>
              <a:t> </a:t>
            </a:r>
            <a:r>
              <a:rPr lang="pl-PL" sz="1600" b="1" dirty="0" err="1" smtClean="0">
                <a:solidFill>
                  <a:srgbClr val="000066"/>
                </a:solidFill>
                <a:latin typeface="+mn-lt"/>
              </a:rPr>
              <a:t>activity</a:t>
            </a:r>
            <a:endParaRPr lang="pl-PL" sz="1600" b="1" dirty="0" smtClean="0">
              <a:solidFill>
                <a:srgbClr val="000066"/>
              </a:solidFill>
              <a:latin typeface="+mn-lt"/>
            </a:endParaRPr>
          </a:p>
          <a:p>
            <a:pPr defTabSz="914400">
              <a:spcBef>
                <a:spcPts val="0"/>
              </a:spcBef>
              <a:spcAft>
                <a:spcPts val="300"/>
              </a:spcAft>
              <a:defRPr/>
            </a:pPr>
            <a:r>
              <a:rPr lang="pl-PL" sz="1600" b="1" dirty="0" smtClean="0">
                <a:solidFill>
                  <a:srgbClr val="000066"/>
                </a:solidFill>
                <a:latin typeface="Calibri"/>
              </a:rPr>
              <a:t>	    - CALUX </a:t>
            </a:r>
            <a:r>
              <a:rPr lang="pl-PL" sz="1600" b="1" dirty="0" err="1">
                <a:solidFill>
                  <a:srgbClr val="000066"/>
                </a:solidFill>
                <a:latin typeface="Calibri"/>
              </a:rPr>
              <a:t>assays</a:t>
            </a:r>
            <a:r>
              <a:rPr lang="pl-PL" sz="1600" b="1" dirty="0" smtClean="0">
                <a:solidFill>
                  <a:srgbClr val="000066"/>
                </a:solidFill>
                <a:latin typeface="+mn-lt"/>
              </a:rPr>
              <a:t> </a:t>
            </a:r>
            <a:endParaRPr lang="pl-PL" sz="1600" b="1" dirty="0">
              <a:solidFill>
                <a:srgbClr val="000066"/>
              </a:solidFill>
              <a:latin typeface="+mn-lt"/>
            </a:endParaRPr>
          </a:p>
        </p:txBody>
      </p:sp>
      <p:cxnSp>
        <p:nvCxnSpPr>
          <p:cNvPr id="9" name="Łącznik prostoliniowy 8"/>
          <p:cNvCxnSpPr/>
          <p:nvPr/>
        </p:nvCxnSpPr>
        <p:spPr>
          <a:xfrm>
            <a:off x="736269" y="2595144"/>
            <a:ext cx="4904509" cy="0"/>
          </a:xfrm>
          <a:prstGeom prst="line">
            <a:avLst/>
          </a:prstGeom>
          <a:ln w="28575">
            <a:solidFill>
              <a:srgbClr val="76001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oliniowy 9"/>
          <p:cNvCxnSpPr/>
          <p:nvPr/>
        </p:nvCxnSpPr>
        <p:spPr>
          <a:xfrm>
            <a:off x="736270" y="3032548"/>
            <a:ext cx="4904509" cy="0"/>
          </a:xfrm>
          <a:prstGeom prst="line">
            <a:avLst/>
          </a:prstGeom>
          <a:ln w="28575">
            <a:solidFill>
              <a:srgbClr val="76001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Łącznik prostoliniowy 10"/>
          <p:cNvCxnSpPr/>
          <p:nvPr/>
        </p:nvCxnSpPr>
        <p:spPr>
          <a:xfrm>
            <a:off x="736270" y="3505582"/>
            <a:ext cx="4904509" cy="0"/>
          </a:xfrm>
          <a:prstGeom prst="line">
            <a:avLst/>
          </a:prstGeom>
          <a:ln w="28575">
            <a:solidFill>
              <a:srgbClr val="76001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oliniowy 11"/>
          <p:cNvCxnSpPr/>
          <p:nvPr/>
        </p:nvCxnSpPr>
        <p:spPr>
          <a:xfrm>
            <a:off x="736270" y="3921218"/>
            <a:ext cx="4904509" cy="0"/>
          </a:xfrm>
          <a:prstGeom prst="line">
            <a:avLst/>
          </a:prstGeom>
          <a:ln w="28575">
            <a:solidFill>
              <a:srgbClr val="76001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oliniowy 12"/>
          <p:cNvCxnSpPr/>
          <p:nvPr/>
        </p:nvCxnSpPr>
        <p:spPr>
          <a:xfrm>
            <a:off x="736270" y="4360604"/>
            <a:ext cx="4904509" cy="0"/>
          </a:xfrm>
          <a:prstGeom prst="line">
            <a:avLst/>
          </a:prstGeom>
          <a:ln w="28575">
            <a:solidFill>
              <a:srgbClr val="76001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oliniowy 13"/>
          <p:cNvCxnSpPr/>
          <p:nvPr/>
        </p:nvCxnSpPr>
        <p:spPr>
          <a:xfrm>
            <a:off x="736270" y="4811867"/>
            <a:ext cx="4904509" cy="0"/>
          </a:xfrm>
          <a:prstGeom prst="line">
            <a:avLst/>
          </a:prstGeom>
          <a:ln w="28575">
            <a:solidFill>
              <a:srgbClr val="76001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Łącznik prostoliniowy 14"/>
          <p:cNvCxnSpPr/>
          <p:nvPr/>
        </p:nvCxnSpPr>
        <p:spPr>
          <a:xfrm>
            <a:off x="734291" y="5239379"/>
            <a:ext cx="4904509" cy="0"/>
          </a:xfrm>
          <a:prstGeom prst="line">
            <a:avLst/>
          </a:prstGeom>
          <a:ln w="28575">
            <a:solidFill>
              <a:srgbClr val="76001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Łącznik prostoliniowy 15"/>
          <p:cNvCxnSpPr/>
          <p:nvPr/>
        </p:nvCxnSpPr>
        <p:spPr>
          <a:xfrm>
            <a:off x="734290" y="5690641"/>
            <a:ext cx="4904509" cy="0"/>
          </a:xfrm>
          <a:prstGeom prst="line">
            <a:avLst/>
          </a:prstGeom>
          <a:ln w="28575">
            <a:solidFill>
              <a:srgbClr val="76001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oliniowy 16"/>
          <p:cNvCxnSpPr/>
          <p:nvPr/>
        </p:nvCxnSpPr>
        <p:spPr>
          <a:xfrm>
            <a:off x="736270" y="6130028"/>
            <a:ext cx="4904509" cy="0"/>
          </a:xfrm>
          <a:prstGeom prst="line">
            <a:avLst/>
          </a:prstGeom>
          <a:ln w="28575">
            <a:solidFill>
              <a:srgbClr val="76001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Łącznik prostoliniowy 19"/>
          <p:cNvCxnSpPr/>
          <p:nvPr/>
        </p:nvCxnSpPr>
        <p:spPr>
          <a:xfrm>
            <a:off x="5640779" y="2595144"/>
            <a:ext cx="1223159" cy="1851344"/>
          </a:xfrm>
          <a:prstGeom prst="line">
            <a:avLst/>
          </a:prstGeom>
          <a:ln w="28575">
            <a:solidFill>
              <a:srgbClr val="760016"/>
            </a:solidFill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oliniowy 21"/>
          <p:cNvCxnSpPr/>
          <p:nvPr/>
        </p:nvCxnSpPr>
        <p:spPr>
          <a:xfrm>
            <a:off x="5638799" y="3032548"/>
            <a:ext cx="1225139" cy="1610704"/>
          </a:xfrm>
          <a:prstGeom prst="line">
            <a:avLst/>
          </a:prstGeom>
          <a:ln w="28575">
            <a:solidFill>
              <a:srgbClr val="760016"/>
            </a:solidFill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Łącznik prostoliniowy 23"/>
          <p:cNvCxnSpPr/>
          <p:nvPr/>
        </p:nvCxnSpPr>
        <p:spPr>
          <a:xfrm>
            <a:off x="5640779" y="3505582"/>
            <a:ext cx="1223159" cy="1306285"/>
          </a:xfrm>
          <a:prstGeom prst="line">
            <a:avLst/>
          </a:prstGeom>
          <a:ln w="28575">
            <a:solidFill>
              <a:srgbClr val="760016"/>
            </a:solidFill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Łącznik prostoliniowy 25"/>
          <p:cNvCxnSpPr/>
          <p:nvPr/>
        </p:nvCxnSpPr>
        <p:spPr>
          <a:xfrm>
            <a:off x="5638799" y="3921218"/>
            <a:ext cx="1225139" cy="1090169"/>
          </a:xfrm>
          <a:prstGeom prst="line">
            <a:avLst/>
          </a:prstGeom>
          <a:ln w="28575">
            <a:solidFill>
              <a:srgbClr val="760016"/>
            </a:solidFill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Łącznik prostoliniowy 27"/>
          <p:cNvCxnSpPr/>
          <p:nvPr/>
        </p:nvCxnSpPr>
        <p:spPr>
          <a:xfrm>
            <a:off x="5638799" y="4360604"/>
            <a:ext cx="1225139" cy="878775"/>
          </a:xfrm>
          <a:prstGeom prst="line">
            <a:avLst/>
          </a:prstGeom>
          <a:ln w="28575">
            <a:solidFill>
              <a:srgbClr val="760016"/>
            </a:solidFill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Łącznik prostoliniowy 31"/>
          <p:cNvCxnSpPr/>
          <p:nvPr/>
        </p:nvCxnSpPr>
        <p:spPr>
          <a:xfrm flipV="1">
            <a:off x="5638799" y="5902036"/>
            <a:ext cx="1225139" cy="227992"/>
          </a:xfrm>
          <a:prstGeom prst="line">
            <a:avLst/>
          </a:prstGeom>
          <a:ln w="28575">
            <a:solidFill>
              <a:srgbClr val="760016"/>
            </a:solidFill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Łącznik prostoliniowy 33"/>
          <p:cNvCxnSpPr/>
          <p:nvPr/>
        </p:nvCxnSpPr>
        <p:spPr>
          <a:xfrm>
            <a:off x="5638799" y="5690641"/>
            <a:ext cx="1225139" cy="0"/>
          </a:xfrm>
          <a:prstGeom prst="line">
            <a:avLst/>
          </a:prstGeom>
          <a:ln w="28575">
            <a:solidFill>
              <a:srgbClr val="760016"/>
            </a:solidFill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Łącznik prostoliniowy 35"/>
          <p:cNvCxnSpPr/>
          <p:nvPr/>
        </p:nvCxnSpPr>
        <p:spPr>
          <a:xfrm>
            <a:off x="5640779" y="5239379"/>
            <a:ext cx="1223159" cy="306398"/>
          </a:xfrm>
          <a:prstGeom prst="line">
            <a:avLst/>
          </a:prstGeom>
          <a:ln w="28575">
            <a:solidFill>
              <a:srgbClr val="760016"/>
            </a:solidFill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Łącznik prostoliniowy 37"/>
          <p:cNvCxnSpPr/>
          <p:nvPr/>
        </p:nvCxnSpPr>
        <p:spPr>
          <a:xfrm>
            <a:off x="5638799" y="4811867"/>
            <a:ext cx="1225139" cy="580711"/>
          </a:xfrm>
          <a:prstGeom prst="line">
            <a:avLst/>
          </a:prstGeom>
          <a:ln w="28575">
            <a:solidFill>
              <a:srgbClr val="760016"/>
            </a:solidFill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685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47649" y="1808692"/>
            <a:ext cx="8483396" cy="4993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l-P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Results</a:t>
            </a:r>
            <a:endParaRPr lang="pl-PL" b="1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</a:endParaRPr>
          </a:p>
          <a:p>
            <a:pPr eaLnBrk="1" hangingPunct="1">
              <a:defRPr/>
            </a:pPr>
            <a:endParaRPr lang="pl-PL" sz="1000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</a:endParaRPr>
          </a:p>
          <a:p>
            <a:pPr marL="342900" indent="-342900" eaLnBrk="1" hangingPunct="1"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pl-PL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scientific paper </a:t>
            </a:r>
            <a:r>
              <a:rPr lang="pl-PL" sz="17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(submitted for </a:t>
            </a:r>
            <a:r>
              <a:rPr lang="en-US" sz="17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publication</a:t>
            </a:r>
            <a:r>
              <a:rPr lang="pl-PL" sz="17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)</a:t>
            </a:r>
          </a:p>
          <a:p>
            <a:pPr lvl="1">
              <a:spcBef>
                <a:spcPts val="300"/>
              </a:spcBef>
              <a:defRPr/>
            </a:pP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’</a:t>
            </a:r>
            <a:r>
              <a:rPr lang="pl-PL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Pigments</a:t>
            </a: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in </a:t>
            </a:r>
            <a:r>
              <a:rPr lang="pl-PL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recent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</a:t>
            </a:r>
            <a:r>
              <a:rPr lang="pl-PL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sediments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as </a:t>
            </a:r>
            <a:r>
              <a:rPr lang="pl-PL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environmental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</a:t>
            </a:r>
            <a:r>
              <a:rPr lang="pl-PL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indicators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– </a:t>
            </a:r>
            <a:r>
              <a:rPr lang="pl-PL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comparison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of the </a:t>
            </a:r>
            <a:r>
              <a:rPr lang="pl-PL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Gulf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of Gdańsk (</a:t>
            </a: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southern </a:t>
            </a:r>
            <a:r>
              <a:rPr lang="pl-PL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Baltic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) and the Oslofjord/</a:t>
            </a:r>
            <a:r>
              <a:rPr lang="pl-PL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Drammensfjord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(</a:t>
            </a:r>
            <a:r>
              <a:rPr lang="pl-PL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Norway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)’,</a:t>
            </a:r>
          </a:p>
          <a:p>
            <a:pPr eaLnBrk="1" hangingPunct="1">
              <a:defRPr/>
            </a:pPr>
            <a:r>
              <a:rPr lang="pl-PL" sz="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</a:t>
            </a:r>
            <a:r>
              <a:rPr lang="pl-PL" sz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   	</a:t>
            </a:r>
          </a:p>
          <a:p>
            <a:pPr eaLnBrk="1" hangingPunct="1">
              <a:defRPr/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	</a:t>
            </a: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aut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h</a:t>
            </a: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ors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: M.Szymczak-Żyła, M.Lawręc, A.Winogradow,  </a:t>
            </a: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 </a:t>
            </a:r>
          </a:p>
          <a:p>
            <a:pPr eaLnBrk="1" hangingPunct="1">
              <a:defRPr/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</a:t>
            </a: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    </a:t>
            </a:r>
            <a:r>
              <a:rPr lang="pl-PL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A.Zaborska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, </a:t>
            </a:r>
            <a:r>
              <a:rPr lang="pl-PL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G.D.Breedveld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, </a:t>
            </a: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G.Kowalewska*</a:t>
            </a:r>
            <a:endParaRPr lang="pl-PL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</a:endParaRPr>
          </a:p>
          <a:p>
            <a:pPr marL="342900" indent="-342900" eaLnBrk="1" hangingPunct="1">
              <a:spcBef>
                <a:spcPts val="1200"/>
              </a:spcBef>
              <a:spcAft>
                <a:spcPts val="600"/>
              </a:spcAft>
              <a:buFont typeface="Wingdings" panose="05000000000000000000" pitchFamily="2" charset="2"/>
              <a:buChar char="Ø"/>
              <a:defRPr/>
            </a:pPr>
            <a:r>
              <a:rPr lang="pl-PL" sz="17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s</a:t>
            </a:r>
            <a:r>
              <a:rPr lang="pl-PL" sz="17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cientific</a:t>
            </a:r>
            <a:r>
              <a:rPr lang="pl-PL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</a:t>
            </a:r>
            <a:r>
              <a:rPr lang="pl-PL" sz="17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conferences</a:t>
            </a:r>
            <a:r>
              <a:rPr lang="pl-PL" sz="17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 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	</a:t>
            </a:r>
            <a:r>
              <a:rPr lang="pl-P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9th International  </a:t>
            </a:r>
            <a:r>
              <a:rPr lang="pl-PL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SedNet</a:t>
            </a:r>
            <a:r>
              <a:rPr lang="pl-P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</a:t>
            </a:r>
            <a:r>
              <a:rPr lang="pl-PL" sz="1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conference</a:t>
            </a:r>
            <a:r>
              <a:rPr lang="pl-PL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</a:t>
            </a:r>
            <a:r>
              <a:rPr lang="pl-PL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(</a:t>
            </a:r>
            <a:r>
              <a:rPr lang="pl-PL" sz="16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oral</a:t>
            </a:r>
            <a:r>
              <a:rPr lang="pl-PL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</a:t>
            </a:r>
            <a:r>
              <a:rPr lang="pl-PL" sz="1600" b="1" i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presentation</a:t>
            </a:r>
            <a:r>
              <a:rPr lang="pl-PL" sz="16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),</a:t>
            </a:r>
          </a:p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</a:t>
            </a:r>
            <a:r>
              <a:rPr lang="pl-P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     Kraków 23-26.09.2015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	</a:t>
            </a: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’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Marine sediment indicators in the Gulf of Gdańsk and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Oslofjord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</a:t>
            </a: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-</a:t>
            </a:r>
          </a:p>
          <a:p>
            <a:pPr eaLnBrk="1" hangingPunct="1">
              <a:defRPr/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	a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comparison of climate change impacts on the ecosystem</a:t>
            </a: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’	</a:t>
            </a:r>
          </a:p>
          <a:p>
            <a:pPr eaLnBrk="1" hangingPunct="1">
              <a:defRPr/>
            </a:pPr>
            <a:r>
              <a:rPr lang="pl-PL" sz="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	</a:t>
            </a:r>
          </a:p>
          <a:p>
            <a:pPr eaLnBrk="1" hangingPunct="1">
              <a:defRPr/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	</a:t>
            </a: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aut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h</a:t>
            </a: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ors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: </a:t>
            </a: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G.Kowalewska, H.Mazur-Marzec, </a:t>
            </a:r>
            <a:r>
              <a:rPr lang="pl-PL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G.D.Breedveld</a:t>
            </a: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, 	T.Ciesielski, A.Filipkowska, M.Szymczak-Żyła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, </a:t>
            </a: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L.Lubecki, 	M.Lawręc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, </a:t>
            </a: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A.Oen </a:t>
            </a:r>
          </a:p>
        </p:txBody>
      </p:sp>
    </p:spTree>
    <p:extLst>
      <p:ext uri="{BB962C8B-B14F-4D97-AF65-F5344CB8AC3E}">
        <p14:creationId xmlns:p14="http://schemas.microsoft.com/office/powerpoint/2010/main" val="2334201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24691" y="2159568"/>
            <a:ext cx="8780318" cy="4416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0"/>
              </a:spcAft>
              <a:defRPr/>
            </a:pPr>
            <a:r>
              <a:rPr lang="pl-PL" sz="17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	- 31st IAS Meeting, 22-25.06.2015 </a:t>
            </a:r>
            <a:r>
              <a:rPr lang="pl-PL" sz="17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(poster</a:t>
            </a:r>
            <a:r>
              <a:rPr lang="pl-PL" sz="17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),</a:t>
            </a:r>
            <a:endParaRPr lang="pl-PL" sz="1700" b="1" dirty="0" smtClean="0">
              <a:solidFill>
                <a:prstClr val="black">
                  <a:lumMod val="75000"/>
                  <a:lumOff val="25000"/>
                </a:prstClr>
              </a:solidFill>
              <a:latin typeface="Verdana" pitchFamily="34" charset="0"/>
            </a:endParaRPr>
          </a:p>
          <a:p>
            <a:pPr lvl="0">
              <a:spcBef>
                <a:spcPts val="0"/>
              </a:spcBef>
              <a:spcAft>
                <a:spcPts val="600"/>
              </a:spcAft>
              <a:defRPr/>
            </a:pPr>
            <a:r>
              <a:rPr lang="pl-PL" sz="1700" b="1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	</a:t>
            </a:r>
            <a:r>
              <a:rPr lang="pl-PL" sz="17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Kraków (International </a:t>
            </a:r>
            <a:r>
              <a:rPr lang="pl-PL" sz="17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Association</a:t>
            </a:r>
            <a:r>
              <a:rPr lang="pl-PL" sz="17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 of Sedimentologists)</a:t>
            </a:r>
          </a:p>
          <a:p>
            <a:pPr lvl="0">
              <a:spcBef>
                <a:spcPts val="1200"/>
              </a:spcBef>
              <a:spcAft>
                <a:spcPts val="0"/>
              </a:spcAft>
              <a:defRPr/>
            </a:pPr>
            <a:r>
              <a:rPr lang="pl-PL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	</a:t>
            </a:r>
            <a:r>
              <a:rPr lang="pl-PL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’</a:t>
            </a:r>
            <a:r>
              <a:rPr lang="pl-PL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Chloropigment</a:t>
            </a:r>
            <a:r>
              <a:rPr lang="pl-PL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 </a:t>
            </a:r>
            <a:r>
              <a:rPr lang="pl-PL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in </a:t>
            </a:r>
            <a:r>
              <a:rPr lang="pl-PL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deep</a:t>
            </a:r>
            <a:r>
              <a:rPr lang="pl-PL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 </a:t>
            </a:r>
            <a:r>
              <a:rPr lang="pl-PL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marine</a:t>
            </a:r>
            <a:r>
              <a:rPr lang="pl-PL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 </a:t>
            </a:r>
            <a:r>
              <a:rPr lang="pl-PL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sediments</a:t>
            </a:r>
            <a:r>
              <a:rPr lang="pl-PL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 as </a:t>
            </a:r>
            <a:r>
              <a:rPr lang="pl-PL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proxies</a:t>
            </a:r>
            <a:r>
              <a:rPr lang="pl-PL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 of </a:t>
            </a:r>
            <a:r>
              <a:rPr lang="pl-PL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climate</a:t>
            </a:r>
            <a:r>
              <a:rPr lang="pl-PL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 	</a:t>
            </a:r>
            <a:r>
              <a:rPr lang="pl-PL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change</a:t>
            </a:r>
            <a:r>
              <a:rPr lang="pl-PL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 </a:t>
            </a:r>
            <a:r>
              <a:rPr lang="pl-PL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- </a:t>
            </a:r>
            <a:r>
              <a:rPr lang="pl-PL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driven</a:t>
            </a:r>
            <a:r>
              <a:rPr lang="pl-PL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 </a:t>
            </a:r>
            <a:r>
              <a:rPr lang="pl-PL" dirty="0" err="1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eutrophication</a:t>
            </a:r>
            <a:r>
              <a:rPr lang="pl-PL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’</a:t>
            </a:r>
            <a:endParaRPr lang="pl-PL" dirty="0">
              <a:solidFill>
                <a:prstClr val="black">
                  <a:lumMod val="75000"/>
                  <a:lumOff val="25000"/>
                </a:prstClr>
              </a:solidFill>
              <a:latin typeface="Verdana" pitchFamily="34" charset="0"/>
            </a:endParaRPr>
          </a:p>
          <a:p>
            <a:pPr lvl="0">
              <a:spcBef>
                <a:spcPts val="1200"/>
              </a:spcBef>
              <a:spcAft>
                <a:spcPts val="0"/>
              </a:spcAft>
              <a:defRPr/>
            </a:pPr>
            <a:r>
              <a:rPr lang="pl-PL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    	</a:t>
            </a:r>
            <a:r>
              <a:rPr lang="pl-PL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aut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h</a:t>
            </a:r>
            <a:r>
              <a:rPr lang="pl-PL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ors</a:t>
            </a:r>
            <a:r>
              <a:rPr lang="pl-PL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: M.Szymczak-Żyła, G.Kowalewska, </a:t>
            </a:r>
            <a:r>
              <a:rPr lang="pl-PL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G.D.Breedveld</a:t>
            </a:r>
          </a:p>
          <a:p>
            <a:pPr>
              <a:spcBef>
                <a:spcPts val="1200"/>
              </a:spcBef>
              <a:spcAft>
                <a:spcPts val="0"/>
              </a:spcAft>
              <a:defRPr/>
            </a:pPr>
            <a:r>
              <a:rPr lang="pl-PL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	</a:t>
            </a:r>
            <a:r>
              <a:rPr lang="pl-PL" sz="17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- ECSA </a:t>
            </a:r>
            <a:r>
              <a:rPr lang="en-US" sz="1700" b="1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55 </a:t>
            </a:r>
            <a:r>
              <a:rPr lang="en-US" sz="17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Conference</a:t>
            </a:r>
            <a:r>
              <a:rPr lang="pl-PL" sz="17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, 6-9.09.2015</a:t>
            </a:r>
            <a:r>
              <a:rPr lang="en-US" sz="17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 </a:t>
            </a:r>
            <a:r>
              <a:rPr lang="pl-PL" sz="17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 </a:t>
            </a:r>
            <a:r>
              <a:rPr lang="pl-PL" sz="17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(poster</a:t>
            </a:r>
            <a:r>
              <a:rPr lang="pl-PL" sz="1700" b="1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),</a:t>
            </a:r>
            <a:endParaRPr lang="pl-PL" sz="1700" b="1" dirty="0" smtClean="0">
              <a:solidFill>
                <a:prstClr val="black">
                  <a:lumMod val="75000"/>
                  <a:lumOff val="25000"/>
                </a:prstClr>
              </a:solidFill>
              <a:latin typeface="Verdana" pitchFamily="34" charset="0"/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700" b="1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	</a:t>
            </a:r>
            <a:r>
              <a:rPr lang="pl-PL" sz="17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London (</a:t>
            </a:r>
            <a:r>
              <a:rPr lang="en-US" sz="17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Estuarine </a:t>
            </a:r>
            <a:r>
              <a:rPr lang="en-US" sz="1700" b="1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Coastal </a:t>
            </a:r>
            <a:r>
              <a:rPr lang="en-US" sz="17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Sciences</a:t>
            </a:r>
            <a:r>
              <a:rPr lang="pl-PL" sz="1700" b="1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 </a:t>
            </a:r>
            <a:r>
              <a:rPr lang="en-US" sz="17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Association</a:t>
            </a:r>
            <a:r>
              <a:rPr lang="pl-PL" sz="17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)</a:t>
            </a:r>
            <a:endParaRPr lang="pl-PL" sz="1700" b="1" dirty="0">
              <a:solidFill>
                <a:prstClr val="black">
                  <a:lumMod val="75000"/>
                  <a:lumOff val="25000"/>
                </a:prstClr>
              </a:solidFill>
              <a:latin typeface="Verdana" pitchFamily="34" charset="0"/>
            </a:endParaRPr>
          </a:p>
          <a:p>
            <a:pPr lvl="0">
              <a:spcBef>
                <a:spcPts val="1200"/>
              </a:spcBef>
              <a:spcAft>
                <a:spcPts val="600"/>
              </a:spcAft>
              <a:defRPr/>
            </a:pPr>
            <a:r>
              <a:rPr lang="pl-PL" b="1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	</a:t>
            </a:r>
            <a:r>
              <a:rPr lang="pl-PL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’Chloropigments proxies in recent sediments – </a:t>
            </a:r>
            <a:r>
              <a:rPr lang="pl-PL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comparison </a:t>
            </a:r>
            <a:r>
              <a:rPr lang="pl-PL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of the </a:t>
            </a:r>
            <a:r>
              <a:rPr lang="pl-PL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	Gulf of Gda</a:t>
            </a:r>
            <a:r>
              <a:rPr lang="pl-PL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ń</a:t>
            </a:r>
            <a:r>
              <a:rPr lang="pl-PL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sk </a:t>
            </a:r>
            <a:r>
              <a:rPr lang="pl-PL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(Poland) and Drammen/Oslofjord (Norway</a:t>
            </a:r>
            <a:r>
              <a:rPr lang="pl-PL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)’</a:t>
            </a:r>
            <a:r>
              <a:rPr lang="pl-PL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			</a:t>
            </a:r>
            <a:endParaRPr lang="pl-PL" dirty="0" smtClean="0">
              <a:solidFill>
                <a:prstClr val="black">
                  <a:lumMod val="75000"/>
                  <a:lumOff val="25000"/>
                </a:prstClr>
              </a:solidFill>
              <a:latin typeface="Verdana" pitchFamily="34" charset="0"/>
            </a:endParaRPr>
          </a:p>
          <a:p>
            <a:pPr lvl="0">
              <a:spcBef>
                <a:spcPts val="600"/>
              </a:spcBef>
              <a:spcAft>
                <a:spcPts val="600"/>
              </a:spcAft>
              <a:defRPr/>
            </a:pPr>
            <a:r>
              <a:rPr lang="pl-PL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	</a:t>
            </a:r>
            <a:r>
              <a:rPr lang="pl-PL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aut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h</a:t>
            </a:r>
            <a:r>
              <a:rPr lang="pl-PL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ors</a:t>
            </a:r>
            <a:r>
              <a:rPr lang="pl-PL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: M.Szymczak-Żyła, G.Kowalewska, A.Filipkowska, L.Lubecki, 	M.Lawręc, A.Zaborska, </a:t>
            </a:r>
            <a:r>
              <a:rPr lang="pl-PL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A.Winogradow</a:t>
            </a:r>
            <a:endParaRPr lang="pl-PL" sz="1600" b="1" dirty="0" smtClean="0">
              <a:solidFill>
                <a:prstClr val="black">
                  <a:lumMod val="75000"/>
                  <a:lumOff val="25000"/>
                </a:prstClr>
              </a:solidFill>
              <a:latin typeface="Verdana" pitchFamily="34" charset="0"/>
            </a:endParaRPr>
          </a:p>
          <a:p>
            <a:pPr lvl="0">
              <a:spcBef>
                <a:spcPts val="1200"/>
              </a:spcBef>
              <a:spcAft>
                <a:spcPts val="600"/>
              </a:spcAft>
              <a:defRPr/>
            </a:pPr>
            <a:endParaRPr lang="pl-PL" sz="1600" b="1" dirty="0">
              <a:solidFill>
                <a:prstClr val="black">
                  <a:lumMod val="75000"/>
                  <a:lumOff val="25000"/>
                </a:prstClr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81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ole tekstowe 3"/>
          <p:cNvSpPr txBox="1"/>
          <p:nvPr/>
        </p:nvSpPr>
        <p:spPr>
          <a:xfrm>
            <a:off x="1227696" y="1964495"/>
            <a:ext cx="2711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31 IAS, Kraków 2015, 23-26.09</a:t>
            </a:r>
            <a:endParaRPr lang="pl-PL" sz="1400" b="1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5092702" y="1981298"/>
            <a:ext cx="2628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4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</a:rPr>
              <a:t>55 ECSA, London 2015, 6-9.09</a:t>
            </a:r>
            <a:endParaRPr lang="pl-PL" sz="1400" b="1" dirty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67" y="2370575"/>
            <a:ext cx="2831962" cy="400244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855" y="2370575"/>
            <a:ext cx="2826170" cy="400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9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-41564" y="1879354"/>
            <a:ext cx="914400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spcAft>
                <a:spcPts val="0"/>
              </a:spcAft>
              <a:defRPr/>
            </a:pPr>
            <a:r>
              <a:rPr lang="pl-PL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	</a:t>
            </a:r>
            <a:r>
              <a:rPr lang="pl-PL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Project </a:t>
            </a:r>
            <a:r>
              <a:rPr lang="en-GB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promotion</a:t>
            </a:r>
          </a:p>
          <a:p>
            <a:pPr>
              <a:spcBef>
                <a:spcPts val="0"/>
              </a:spcBef>
              <a:spcAft>
                <a:spcPts val="0"/>
              </a:spcAft>
              <a:defRPr/>
            </a:pPr>
            <a:endParaRPr lang="pl-PL" sz="600" b="1" dirty="0" smtClean="0">
              <a:solidFill>
                <a:prstClr val="black">
                  <a:lumMod val="75000"/>
                  <a:lumOff val="25000"/>
                </a:prstClr>
              </a:solidFill>
              <a:latin typeface="Verdana" pitchFamily="34" charset="0"/>
            </a:endParaRPr>
          </a:p>
          <a:p>
            <a:pPr marL="742950" lvl="1" indent="-285750">
              <a:spcBef>
                <a:spcPts val="1200"/>
              </a:spcBef>
              <a:spcAft>
                <a:spcPts val="1200"/>
              </a:spcAft>
              <a:buFontTx/>
              <a:buChar char="-"/>
              <a:defRPr/>
            </a:pPr>
            <a:r>
              <a:rPr lang="pl-PL" sz="17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leaflets</a:t>
            </a:r>
          </a:p>
          <a:p>
            <a:pPr marL="742950" lvl="1" indent="-285750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pl-PL" sz="17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XI Conference of Marine </a:t>
            </a:r>
            <a:r>
              <a:rPr lang="pl-PL" sz="1700" b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Chemistry</a:t>
            </a:r>
            <a:r>
              <a:rPr lang="pl-PL" sz="17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 </a:t>
            </a:r>
            <a:r>
              <a:rPr lang="en-GB" sz="17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Section</a:t>
            </a:r>
            <a:r>
              <a:rPr lang="pl-PL" sz="17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 of the </a:t>
            </a:r>
            <a:r>
              <a:rPr lang="en-GB" sz="17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Polish</a:t>
            </a:r>
            <a:r>
              <a:rPr lang="pl-PL" sz="17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 </a:t>
            </a:r>
            <a:r>
              <a:rPr lang="en-GB" sz="17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Scientific</a:t>
            </a:r>
            <a:r>
              <a:rPr lang="pl-PL" sz="17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 </a:t>
            </a:r>
          </a:p>
          <a:p>
            <a:pPr lvl="1">
              <a:spcBef>
                <a:spcPts val="0"/>
              </a:spcBef>
              <a:spcAft>
                <a:spcPts val="0"/>
              </a:spcAft>
              <a:defRPr/>
            </a:pPr>
            <a:r>
              <a:rPr lang="pl-PL" sz="17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 </a:t>
            </a:r>
            <a:r>
              <a:rPr lang="en-GB" sz="17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Committee</a:t>
            </a:r>
            <a:r>
              <a:rPr lang="pl-PL" sz="17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 on Ocean </a:t>
            </a:r>
            <a:r>
              <a:rPr lang="en-US" sz="17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Research</a:t>
            </a:r>
            <a:r>
              <a:rPr lang="pl-PL" sz="17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, IO PAN, Sopot, 24.10.2014 </a:t>
            </a:r>
            <a:r>
              <a:rPr lang="pl-PL" sz="17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(poster</a:t>
            </a:r>
            <a:r>
              <a:rPr lang="pl-PL" sz="1700" b="1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)</a:t>
            </a:r>
            <a:endParaRPr lang="pl-PL" sz="1700" b="1" dirty="0">
              <a:solidFill>
                <a:prstClr val="black">
                  <a:lumMod val="75000"/>
                  <a:lumOff val="25000"/>
                </a:prstClr>
              </a:solidFill>
              <a:latin typeface="Verdana" pitchFamily="34" charset="0"/>
            </a:endParaRPr>
          </a:p>
          <a:p>
            <a:pPr lvl="0">
              <a:spcBef>
                <a:spcPts val="1200"/>
              </a:spcBef>
              <a:spcAft>
                <a:spcPts val="0"/>
              </a:spcAft>
              <a:defRPr/>
            </a:pPr>
            <a:r>
              <a:rPr lang="pl-PL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	</a:t>
            </a:r>
            <a:r>
              <a:rPr lang="pl-PL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’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Indicators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of environmental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state</a:t>
            </a:r>
            <a:r>
              <a:rPr lang="pl-PL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–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recent sediments of the Gulf of </a:t>
            </a:r>
            <a:r>
              <a:rPr lang="pl-PL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	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Gdańsk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and the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Oslo</a:t>
            </a:r>
            <a:r>
              <a:rPr lang="pl-PL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’</a:t>
            </a:r>
            <a:endParaRPr lang="pl-PL" dirty="0" smtClean="0">
              <a:solidFill>
                <a:prstClr val="black">
                  <a:lumMod val="75000"/>
                  <a:lumOff val="25000"/>
                </a:prstClr>
              </a:solidFill>
              <a:latin typeface="Verdana" pitchFamily="34" charset="0"/>
            </a:endParaRPr>
          </a:p>
          <a:p>
            <a:pPr lvl="0">
              <a:spcBef>
                <a:spcPts val="1200"/>
              </a:spcBef>
              <a:spcAft>
                <a:spcPts val="0"/>
              </a:spcAft>
              <a:defRPr/>
            </a:pPr>
            <a:r>
              <a:rPr lang="pl-PL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	</a:t>
            </a:r>
            <a:r>
              <a:rPr lang="pl-PL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aut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h</a:t>
            </a:r>
            <a:r>
              <a:rPr lang="pl-PL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ors</a:t>
            </a:r>
            <a:r>
              <a:rPr lang="pl-PL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: </a:t>
            </a:r>
            <a:r>
              <a:rPr lang="pl-PL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G.Kowalewska, M.Szymczak-Żyła, A.Filipkowska, L.Lubecki, 	I.Złoch, A.Zaborska, A.Winogradow, H.Mazur-Marzec, A.Toruńska-	Sitarz, A.Krakowiak, T.Ciesielski, M.Ardelan, G.D.Breedveld, A.Oen</a:t>
            </a:r>
            <a:endParaRPr lang="pl-PL" dirty="0">
              <a:solidFill>
                <a:prstClr val="black">
                  <a:lumMod val="75000"/>
                  <a:lumOff val="25000"/>
                </a:prstClr>
              </a:solidFill>
              <a:latin typeface="Verdana" pitchFamily="34" charset="0"/>
            </a:endParaRPr>
          </a:p>
          <a:p>
            <a:pPr lvl="0">
              <a:spcBef>
                <a:spcPts val="1200"/>
              </a:spcBef>
              <a:spcAft>
                <a:spcPts val="0"/>
              </a:spcAft>
              <a:defRPr/>
            </a:pPr>
            <a:r>
              <a:rPr lang="pl-PL" sz="1700" b="1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	</a:t>
            </a:r>
            <a:r>
              <a:rPr lang="pl-PL" sz="1700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- </a:t>
            </a:r>
            <a:r>
              <a:rPr lang="pl-PL" sz="17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VIII Sopot Day of Science, Sopot, 23.05.2015 </a:t>
            </a:r>
            <a:r>
              <a:rPr lang="pl-PL" sz="1700" b="1" i="1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(poster)</a:t>
            </a:r>
            <a:endParaRPr lang="pl-PL" sz="1700" b="1" dirty="0">
              <a:solidFill>
                <a:prstClr val="black">
                  <a:lumMod val="75000"/>
                  <a:lumOff val="25000"/>
                </a:prstClr>
              </a:solidFill>
              <a:latin typeface="Verdana" pitchFamily="34" charset="0"/>
            </a:endParaRPr>
          </a:p>
          <a:p>
            <a:pPr lvl="0">
              <a:spcBef>
                <a:spcPts val="1200"/>
              </a:spcBef>
              <a:spcAft>
                <a:spcPts val="0"/>
              </a:spcAft>
              <a:defRPr/>
            </a:pPr>
            <a:r>
              <a:rPr lang="pl-PL" sz="16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	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'Climate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Change Impact on Ecosystem Health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-</a:t>
            </a:r>
            <a:r>
              <a:rPr lang="pl-PL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 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Marine 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Sediment </a:t>
            </a:r>
            <a:r>
              <a:rPr lang="pl-PL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	</a:t>
            </a:r>
            <a:r>
              <a:rPr lang="en-US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Indicators</a:t>
            </a:r>
            <a:r>
              <a:rPr lang="en-US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'</a:t>
            </a:r>
            <a:r>
              <a:rPr lang="pl-PL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, 02.2014-01.2017</a:t>
            </a:r>
          </a:p>
        </p:txBody>
      </p:sp>
    </p:spTree>
    <p:extLst>
      <p:ext uri="{BB962C8B-B14F-4D97-AF65-F5344CB8AC3E}">
        <p14:creationId xmlns:p14="http://schemas.microsoft.com/office/powerpoint/2010/main" val="1407120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93517" y="2021762"/>
            <a:ext cx="6504709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spcBef>
                <a:spcPts val="1200"/>
              </a:spcBef>
              <a:spcAft>
                <a:spcPts val="0"/>
              </a:spcAft>
              <a:buFontTx/>
              <a:buChar char="-"/>
              <a:defRPr/>
            </a:pPr>
            <a:r>
              <a:rPr lang="en-GB" sz="17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webpage</a:t>
            </a:r>
            <a:r>
              <a:rPr lang="pl-PL" sz="17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 </a:t>
            </a:r>
            <a:r>
              <a:rPr lang="pl-PL" sz="1700" b="1" dirty="0">
                <a:solidFill>
                  <a:prstClr val="black">
                    <a:lumMod val="75000"/>
                    <a:lumOff val="25000"/>
                  </a:prstClr>
                </a:solidFill>
                <a:latin typeface="Verdana" pitchFamily="34" charset="0"/>
              </a:rPr>
              <a:t>(http://www.iopan.gda.pl/clised/)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546" y="2546684"/>
            <a:ext cx="6546273" cy="3557486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137550" y="5980063"/>
            <a:ext cx="487426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Verdana" pitchFamily="34" charset="0"/>
                <a:cs typeface="Verdana" pitchFamily="34" charset="0"/>
              </a:rPr>
              <a:t>Webpage</a:t>
            </a:r>
          </a:p>
        </p:txBody>
      </p:sp>
    </p:spTree>
    <p:extLst>
      <p:ext uri="{BB962C8B-B14F-4D97-AF65-F5344CB8AC3E}">
        <p14:creationId xmlns:p14="http://schemas.microsoft.com/office/powerpoint/2010/main" val="87313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3" b="4762"/>
          <a:stretch/>
        </p:blipFill>
        <p:spPr bwMode="auto">
          <a:xfrm>
            <a:off x="66675" y="171450"/>
            <a:ext cx="900112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146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/>
          <p:cNvSpPr txBox="1">
            <a:spLocks/>
          </p:cNvSpPr>
          <p:nvPr/>
        </p:nvSpPr>
        <p:spPr>
          <a:xfrm>
            <a:off x="1438275" y="2492375"/>
            <a:ext cx="7124700" cy="3881438"/>
          </a:xfrm>
          <a:prstGeom prst="rect">
            <a:avLst/>
          </a:prstGeom>
        </p:spPr>
        <p:txBody>
          <a:bodyPr/>
          <a:lstStyle/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pl-PL" sz="1400" b="1" u="sng" dirty="0">
                <a:solidFill>
                  <a:srgbClr val="000099"/>
                </a:solidFill>
                <a:latin typeface="Verdana" pitchFamily="34" charset="0"/>
              </a:rPr>
              <a:t>Project </a:t>
            </a:r>
            <a:r>
              <a:rPr lang="pl-PL" sz="1400" b="1" u="sng" dirty="0" err="1">
                <a:solidFill>
                  <a:srgbClr val="000099"/>
                </a:solidFill>
                <a:latin typeface="Verdana" pitchFamily="34" charset="0"/>
              </a:rPr>
              <a:t>promoter</a:t>
            </a:r>
            <a:endParaRPr lang="pl-PL" sz="1400" b="1" u="sng" dirty="0">
              <a:solidFill>
                <a:srgbClr val="000099"/>
              </a:solidFill>
              <a:latin typeface="Verdana" pitchFamily="34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Institute of </a:t>
            </a:r>
            <a:r>
              <a:rPr lang="en-US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Oceanology</a:t>
            </a: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Polish Academy of Sciences</a:t>
            </a:r>
            <a:r>
              <a:rPr lang="pl-PL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, </a:t>
            </a: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Sopot, Poland</a:t>
            </a:r>
          </a:p>
          <a:p>
            <a:pPr eaLnBrk="1" hangingPunct="1">
              <a:defRPr/>
            </a:pPr>
            <a:r>
              <a:rPr lang="pl-PL" sz="14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Coordinator</a:t>
            </a:r>
            <a:r>
              <a:rPr lang="pl-PL" sz="1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: </a:t>
            </a:r>
            <a:r>
              <a:rPr lang="pl-PL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prof. Grażyna Kowalewska (</a:t>
            </a:r>
            <a:r>
              <a:rPr lang="pl-PL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Kowalewska@iopan.gda.pl</a:t>
            </a:r>
            <a:r>
              <a:rPr lang="pl-PL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)</a:t>
            </a:r>
            <a:endParaRPr lang="pl-PL" sz="1400" dirty="0">
              <a:solidFill>
                <a:schemeClr val="tx2"/>
              </a:solidFill>
              <a:latin typeface="Verdana" pitchFamily="34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endParaRPr lang="pl-PL" sz="1400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pl-PL" sz="1400" b="1" u="sng" dirty="0">
                <a:solidFill>
                  <a:srgbClr val="000099"/>
                </a:solidFill>
                <a:latin typeface="Verdana" pitchFamily="34" charset="0"/>
              </a:rPr>
              <a:t>Project partner 1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pl-PL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University</a:t>
            </a:r>
            <a:r>
              <a:rPr lang="pl-PL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of Gdańsk (UG), </a:t>
            </a: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Gdańsk, Poland</a:t>
            </a:r>
          </a:p>
          <a:p>
            <a:pPr eaLnBrk="1" hangingPunct="1">
              <a:defRPr/>
            </a:pPr>
            <a:r>
              <a:rPr lang="pl-PL" sz="14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Contact</a:t>
            </a:r>
            <a:r>
              <a:rPr lang="pl-PL" sz="1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:</a:t>
            </a:r>
            <a:r>
              <a:rPr lang="pl-PL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prof. Hanna Mazur-Marzec (</a:t>
            </a:r>
            <a:r>
              <a:rPr lang="pl-PL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biohm@univ.gda.pl</a:t>
            </a:r>
            <a:r>
              <a:rPr lang="pl-PL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)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endParaRPr lang="pl-PL" sz="1400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pl-PL" sz="1400" b="1" u="sng" dirty="0">
                <a:solidFill>
                  <a:srgbClr val="000099"/>
                </a:solidFill>
                <a:latin typeface="Verdana" pitchFamily="34" charset="0"/>
              </a:rPr>
              <a:t>Project partner 2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pl-PL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Norwegian</a:t>
            </a:r>
            <a:r>
              <a:rPr lang="pl-PL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</a:t>
            </a:r>
            <a:r>
              <a:rPr lang="pl-PL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Geotechnical</a:t>
            </a:r>
            <a:r>
              <a:rPr lang="pl-PL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</a:t>
            </a:r>
            <a:r>
              <a:rPr lang="pl-PL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Institute</a:t>
            </a:r>
            <a:r>
              <a:rPr lang="pl-PL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(NGI),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Oslo</a:t>
            </a: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, </a:t>
            </a:r>
            <a:r>
              <a:rPr lang="pl-PL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Norway</a:t>
            </a:r>
            <a:endParaRPr lang="pl-PL" sz="1400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</a:endParaRPr>
          </a:p>
          <a:p>
            <a:pPr eaLnBrk="1" hangingPunct="1">
              <a:defRPr/>
            </a:pPr>
            <a:r>
              <a:rPr lang="nl-NL" sz="1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Contact:</a:t>
            </a:r>
            <a:r>
              <a:rPr lang="nl-NL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prof. Gijs </a:t>
            </a:r>
            <a:r>
              <a:rPr lang="pl-PL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D. </a:t>
            </a:r>
            <a:r>
              <a:rPr lang="nl-NL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Breedveld </a:t>
            </a:r>
            <a:r>
              <a:rPr lang="nl-NL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(Gijs.Breedveld@ngi.no)</a:t>
            </a:r>
            <a:endParaRPr lang="pl-PL" sz="1400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endParaRPr lang="pl-PL" sz="1400" b="1" u="sng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</a:endParaRPr>
          </a:p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pl-PL" sz="1400" b="1" u="sng" dirty="0">
                <a:solidFill>
                  <a:srgbClr val="000099"/>
                </a:solidFill>
                <a:latin typeface="Verdana" pitchFamily="34" charset="0"/>
              </a:rPr>
              <a:t>Project partner 3</a:t>
            </a:r>
          </a:p>
          <a:p>
            <a:pPr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Norwegian University of Science and Technology</a:t>
            </a:r>
            <a:r>
              <a:rPr lang="pl-PL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(NTNU),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Trondheim</a:t>
            </a:r>
            <a:r>
              <a:rPr lang="pl-PL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, </a:t>
            </a:r>
            <a:r>
              <a:rPr lang="pl-PL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Norway</a:t>
            </a:r>
            <a:endParaRPr lang="pl-PL" sz="1400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</a:endParaRPr>
          </a:p>
          <a:p>
            <a:pPr eaLnBrk="1" hangingPunct="1">
              <a:defRPr/>
            </a:pPr>
            <a:r>
              <a:rPr lang="pl-PL" sz="1400" b="1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Contact</a:t>
            </a:r>
            <a:r>
              <a:rPr lang="pl-PL" sz="1400" b="1" i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: </a:t>
            </a:r>
            <a:r>
              <a:rPr lang="pl-PL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dr</a:t>
            </a:r>
            <a:r>
              <a:rPr lang="pl-PL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. Tomasz Maciej Ciesielski (tomasz.m.ciesielski@ntnu.no)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" y="3675063"/>
            <a:ext cx="6524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75" y="2492375"/>
            <a:ext cx="615950" cy="77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25" y="5613400"/>
            <a:ext cx="465138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rostokąt 5"/>
          <p:cNvSpPr/>
          <p:nvPr/>
        </p:nvSpPr>
        <p:spPr>
          <a:xfrm>
            <a:off x="355600" y="1852613"/>
            <a:ext cx="6477000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Project</a:t>
            </a:r>
            <a:r>
              <a:rPr lang="pl-PL" b="1" dirty="0">
                <a:latin typeface="Arial" charset="0"/>
              </a:rPr>
              <a:t> </a:t>
            </a:r>
            <a:r>
              <a:rPr lang="pl-PL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Promoter</a:t>
            </a: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and partners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01" y="4690242"/>
            <a:ext cx="817362" cy="37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91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0" y="1825625"/>
            <a:ext cx="9144000" cy="1595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 </a:t>
            </a:r>
            <a:r>
              <a:rPr lang="pl-P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Aim</a:t>
            </a:r>
            <a:endParaRPr lang="pl-PL" b="1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</a:endParaRPr>
          </a:p>
          <a:p>
            <a:pPr eaLnBrk="1" hangingPunct="1">
              <a:defRPr/>
            </a:pPr>
            <a:endParaRPr lang="pl-PL" sz="900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</a:endParaRPr>
          </a:p>
          <a:p>
            <a:pPr marL="285750" indent="-285750" eaLnBrk="1" hangingPunct="1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ü"/>
              <a:defRPr/>
            </a:pPr>
            <a:r>
              <a:rPr lang="pl-PL" dirty="0" smtClean="0">
                <a:latin typeface="Verdana" pitchFamily="34" charset="0"/>
              </a:rPr>
              <a:t>Comparison </a:t>
            </a:r>
            <a:r>
              <a:rPr lang="pl-PL" dirty="0">
                <a:latin typeface="Verdana" pitchFamily="34" charset="0"/>
              </a:rPr>
              <a:t>of </a:t>
            </a:r>
            <a:r>
              <a:rPr lang="pl-PL" dirty="0" smtClean="0">
                <a:latin typeface="Verdana" pitchFamily="34" charset="0"/>
              </a:rPr>
              <a:t>the </a:t>
            </a:r>
            <a:r>
              <a:rPr lang="pl-PL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Gulf </a:t>
            </a:r>
            <a:r>
              <a:rPr lang="pl-PL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of Gdańsk </a:t>
            </a:r>
            <a:r>
              <a:rPr lang="en-US" dirty="0" smtClean="0">
                <a:latin typeface="Verdana" pitchFamily="34" charset="0"/>
              </a:rPr>
              <a:t>(Baltic Sea</a:t>
            </a:r>
            <a:r>
              <a:rPr lang="pl-PL" dirty="0" smtClean="0">
                <a:latin typeface="Verdana" pitchFamily="34" charset="0"/>
              </a:rPr>
              <a:t>)</a:t>
            </a:r>
            <a:r>
              <a:rPr lang="en-US" dirty="0" smtClean="0">
                <a:latin typeface="Verdana" pitchFamily="34" charset="0"/>
              </a:rPr>
              <a:t> </a:t>
            </a:r>
            <a:r>
              <a:rPr lang="pl-PL" dirty="0" smtClean="0">
                <a:latin typeface="Verdana" pitchFamily="34" charset="0"/>
              </a:rPr>
              <a:t>with </a:t>
            </a:r>
            <a:r>
              <a:rPr lang="pl-PL" b="1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Norwegian fjords </a:t>
            </a:r>
            <a:r>
              <a:rPr lang="pl-PL" dirty="0" smtClean="0">
                <a:latin typeface="Verdana" pitchFamily="34" charset="0"/>
              </a:rPr>
              <a:t>– </a:t>
            </a:r>
          </a:p>
          <a:p>
            <a:pPr eaLnBrk="1" hangingPunct="1">
              <a:spcBef>
                <a:spcPts val="400"/>
              </a:spcBef>
              <a:spcAft>
                <a:spcPts val="400"/>
              </a:spcAft>
              <a:defRPr/>
            </a:pPr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  </a:t>
            </a:r>
            <a:r>
              <a:rPr lang="pl-PL" b="1" dirty="0" smtClean="0">
                <a:latin typeface="Verdana" pitchFamily="34" charset="0"/>
              </a:rPr>
              <a:t> </a:t>
            </a:r>
            <a:r>
              <a:rPr lang="pl-PL" dirty="0" smtClean="0">
                <a:latin typeface="Verdana" pitchFamily="34" charset="0"/>
              </a:rPr>
              <a:t>the </a:t>
            </a:r>
            <a:r>
              <a:rPr lang="pl-PL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environmental</a:t>
            </a:r>
            <a:r>
              <a:rPr lang="pl-PL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pl-PL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state</a:t>
            </a:r>
            <a:r>
              <a:rPr lang="pl-PL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&amp; </a:t>
            </a:r>
            <a:r>
              <a:rPr lang="pl-PL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climate</a:t>
            </a:r>
            <a:r>
              <a:rPr lang="pl-PL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pl-PL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change</a:t>
            </a:r>
            <a:r>
              <a:rPr lang="pl-PL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pl-PL" dirty="0" err="1" smtClean="0">
                <a:latin typeface="Verdana" pitchFamily="34" charset="0"/>
              </a:rPr>
              <a:t>over</a:t>
            </a:r>
            <a:r>
              <a:rPr lang="pl-PL" dirty="0" smtClean="0">
                <a:latin typeface="Verdana" pitchFamily="34" charset="0"/>
              </a:rPr>
              <a:t> millennia </a:t>
            </a:r>
            <a:r>
              <a:rPr lang="pl-PL" dirty="0" err="1" smtClean="0">
                <a:latin typeface="Verdana" pitchFamily="34" charset="0"/>
              </a:rPr>
              <a:t>based</a:t>
            </a:r>
            <a:r>
              <a:rPr lang="pl-PL" dirty="0" smtClean="0">
                <a:latin typeface="Verdana" pitchFamily="34" charset="0"/>
              </a:rPr>
              <a:t> on  </a:t>
            </a:r>
            <a:endParaRPr lang="pl-PL" dirty="0">
              <a:latin typeface="Verdana" pitchFamily="34" charset="0"/>
            </a:endParaRPr>
          </a:p>
          <a:p>
            <a:pPr eaLnBrk="1" hangingPunct="1">
              <a:spcBef>
                <a:spcPts val="400"/>
              </a:spcBef>
              <a:spcAft>
                <a:spcPts val="400"/>
              </a:spcAft>
              <a:defRPr/>
            </a:pPr>
            <a:r>
              <a:rPr lang="pl-PL" dirty="0">
                <a:latin typeface="Verdana" pitchFamily="34" charset="0"/>
              </a:rPr>
              <a:t> </a:t>
            </a:r>
            <a:r>
              <a:rPr lang="pl-PL" dirty="0" smtClean="0">
                <a:latin typeface="Verdana" pitchFamily="34" charset="0"/>
              </a:rPr>
              <a:t>   </a:t>
            </a:r>
            <a:r>
              <a:rPr lang="pl-PL" dirty="0" err="1" smtClean="0">
                <a:latin typeface="Verdana" pitchFamily="34" charset="0"/>
              </a:rPr>
              <a:t>sediment</a:t>
            </a:r>
            <a:r>
              <a:rPr lang="pl-PL" dirty="0" smtClean="0">
                <a:latin typeface="Verdana" pitchFamily="34" charset="0"/>
              </a:rPr>
              <a:t>  </a:t>
            </a:r>
            <a:r>
              <a:rPr lang="pl-PL" dirty="0" err="1" smtClean="0">
                <a:latin typeface="Verdana" pitchFamily="34" charset="0"/>
              </a:rPr>
              <a:t>studies</a:t>
            </a:r>
            <a:r>
              <a:rPr lang="pl-PL" dirty="0" smtClean="0">
                <a:latin typeface="Verdana" pitchFamily="34" charset="0"/>
              </a:rPr>
              <a:t> </a:t>
            </a:r>
          </a:p>
        </p:txBody>
      </p:sp>
      <p:grpSp>
        <p:nvGrpSpPr>
          <p:cNvPr id="3" name="Grupa 2"/>
          <p:cNvGrpSpPr/>
          <p:nvPr/>
        </p:nvGrpSpPr>
        <p:grpSpPr>
          <a:xfrm>
            <a:off x="3791157" y="3048376"/>
            <a:ext cx="5962881" cy="3583465"/>
            <a:chOff x="3791158" y="3080065"/>
            <a:chExt cx="5962881" cy="3583465"/>
          </a:xfrm>
        </p:grpSpPr>
        <p:sp>
          <p:nvSpPr>
            <p:cNvPr id="16" name="pole tekstowe 15"/>
            <p:cNvSpPr txBox="1"/>
            <p:nvPr/>
          </p:nvSpPr>
          <p:spPr>
            <a:xfrm>
              <a:off x="3791158" y="4565520"/>
              <a:ext cx="5962881" cy="20980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200"/>
                </a:spcBef>
                <a:spcAft>
                  <a:spcPts val="200"/>
                </a:spcAft>
              </a:pPr>
              <a:r>
                <a:rPr lang="pl-PL" sz="1600" dirty="0" smtClean="0">
                  <a:latin typeface="Verdana" pitchFamily="34" charset="0"/>
                </a:rPr>
                <a:t>The </a:t>
              </a:r>
              <a:r>
                <a:rPr lang="pl-PL" sz="1600" u="sng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</a:rPr>
                <a:t>climate </a:t>
              </a:r>
              <a:r>
                <a:rPr lang="pl-PL" sz="1600" u="sng" dirty="0" err="1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</a:rPr>
                <a:t>indicators</a:t>
              </a:r>
              <a:r>
                <a:rPr lang="pl-PL" sz="16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</a:rPr>
                <a:t> </a:t>
              </a:r>
              <a:r>
                <a:rPr lang="pl-PL" sz="1600" dirty="0" err="1" smtClean="0">
                  <a:latin typeface="Verdana" pitchFamily="34" charset="0"/>
                </a:rPr>
                <a:t>will</a:t>
              </a:r>
              <a:r>
                <a:rPr lang="pl-PL" sz="1600" dirty="0" smtClean="0">
                  <a:latin typeface="Verdana" pitchFamily="34" charset="0"/>
                </a:rPr>
                <a:t> </a:t>
              </a:r>
              <a:r>
                <a:rPr lang="pl-PL" sz="1600" dirty="0" err="1" smtClean="0">
                  <a:latin typeface="Verdana" pitchFamily="34" charset="0"/>
                </a:rPr>
                <a:t>characterize</a:t>
              </a:r>
              <a:endParaRPr lang="pl-PL" sz="1600" dirty="0">
                <a:latin typeface="Verdana" pitchFamily="34" charset="0"/>
              </a:endParaRPr>
            </a:p>
            <a:p>
              <a:pPr>
                <a:spcBef>
                  <a:spcPts val="200"/>
                </a:spcBef>
                <a:spcAft>
                  <a:spcPts val="200"/>
                </a:spcAft>
              </a:pPr>
              <a:r>
                <a:rPr lang="pl-PL" sz="1600" dirty="0" err="1">
                  <a:latin typeface="Verdana" pitchFamily="34" charset="0"/>
                </a:rPr>
                <a:t>climate-driven</a:t>
              </a:r>
              <a:r>
                <a:rPr lang="pl-PL" sz="1600" dirty="0">
                  <a:latin typeface="Verdana" pitchFamily="34" charset="0"/>
                </a:rPr>
                <a:t> </a:t>
              </a:r>
              <a:r>
                <a:rPr lang="pl-PL" sz="1600" dirty="0" err="1">
                  <a:latin typeface="Verdana" pitchFamily="34" charset="0"/>
                </a:rPr>
                <a:t>environmental</a:t>
              </a:r>
              <a:r>
                <a:rPr lang="pl-PL" sz="1600" dirty="0">
                  <a:latin typeface="Verdana" pitchFamily="34" charset="0"/>
                </a:rPr>
                <a:t> </a:t>
              </a:r>
              <a:r>
                <a:rPr lang="pl-PL" sz="1600" dirty="0" err="1">
                  <a:latin typeface="Verdana" pitchFamily="34" charset="0"/>
                </a:rPr>
                <a:t>phenomena</a:t>
              </a:r>
              <a:r>
                <a:rPr lang="pl-PL" sz="1600" dirty="0">
                  <a:latin typeface="Verdana" pitchFamily="34" charset="0"/>
                </a:rPr>
                <a:t> </a:t>
              </a:r>
              <a:endParaRPr lang="pl-PL" sz="1600" dirty="0" smtClean="0">
                <a:latin typeface="Verdana" pitchFamily="34" charset="0"/>
              </a:endParaRPr>
            </a:p>
            <a:p>
              <a:pPr>
                <a:spcBef>
                  <a:spcPts val="200"/>
                </a:spcBef>
                <a:spcAft>
                  <a:spcPts val="200"/>
                </a:spcAft>
              </a:pPr>
              <a:r>
                <a:rPr lang="pl-PL" sz="1600" dirty="0" smtClean="0">
                  <a:latin typeface="Verdana" pitchFamily="34" charset="0"/>
                </a:rPr>
                <a:t>in </a:t>
              </a:r>
              <a:r>
                <a:rPr lang="pl-PL" sz="1600" dirty="0">
                  <a:latin typeface="Verdana" pitchFamily="34" charset="0"/>
                </a:rPr>
                <a:t>the past, </a:t>
              </a:r>
              <a:r>
                <a:rPr lang="pl-PL" sz="1600" dirty="0" err="1">
                  <a:latin typeface="Verdana" pitchFamily="34" charset="0"/>
                </a:rPr>
                <a:t>like</a:t>
              </a:r>
              <a:r>
                <a:rPr lang="pl-PL" sz="1600" dirty="0">
                  <a:latin typeface="Verdana" pitchFamily="34" charset="0"/>
                </a:rPr>
                <a:t>:</a:t>
              </a:r>
            </a:p>
            <a:p>
              <a:pPr marL="285750" indent="-285750">
                <a:spcBef>
                  <a:spcPts val="200"/>
                </a:spcBef>
                <a:spcAft>
                  <a:spcPts val="200"/>
                </a:spcAft>
                <a:buFontTx/>
                <a:buChar char="-"/>
              </a:pPr>
              <a:r>
                <a:rPr lang="pl-PL" sz="1600" dirty="0">
                  <a:latin typeface="Verdana" pitchFamily="34" charset="0"/>
                </a:rPr>
                <a:t>high </a:t>
              </a:r>
              <a:r>
                <a:rPr lang="pl-PL" sz="1600" dirty="0" err="1">
                  <a:latin typeface="Verdana" pitchFamily="34" charset="0"/>
                </a:rPr>
                <a:t>primary</a:t>
              </a:r>
              <a:r>
                <a:rPr lang="pl-PL" sz="1600" dirty="0">
                  <a:latin typeface="Verdana" pitchFamily="34" charset="0"/>
                </a:rPr>
                <a:t> </a:t>
              </a:r>
              <a:r>
                <a:rPr lang="pl-PL" sz="1600" dirty="0" err="1">
                  <a:latin typeface="Verdana" pitchFamily="34" charset="0"/>
                </a:rPr>
                <a:t>production</a:t>
              </a:r>
              <a:endParaRPr lang="pl-PL" sz="1600" dirty="0">
                <a:latin typeface="Verdana" pitchFamily="34" charset="0"/>
              </a:endParaRPr>
            </a:p>
            <a:p>
              <a:pPr marL="285750" indent="-285750">
                <a:spcBef>
                  <a:spcPts val="200"/>
                </a:spcBef>
                <a:spcAft>
                  <a:spcPts val="200"/>
                </a:spcAft>
                <a:buFontTx/>
                <a:buChar char="-"/>
              </a:pPr>
              <a:r>
                <a:rPr lang="pl-PL" sz="1600" dirty="0" err="1">
                  <a:latin typeface="Verdana" pitchFamily="34" charset="0"/>
                </a:rPr>
                <a:t>temperature</a:t>
              </a:r>
              <a:r>
                <a:rPr lang="pl-PL" sz="1600" dirty="0">
                  <a:latin typeface="Verdana" pitchFamily="34" charset="0"/>
                </a:rPr>
                <a:t> </a:t>
              </a:r>
              <a:r>
                <a:rPr lang="pl-PL" sz="1600" dirty="0" smtClean="0">
                  <a:latin typeface="Verdana" pitchFamily="34" charset="0"/>
                </a:rPr>
                <a:t>&amp; </a:t>
              </a:r>
              <a:r>
                <a:rPr lang="pl-PL" sz="1600" dirty="0" err="1">
                  <a:latin typeface="Verdana" pitchFamily="34" charset="0"/>
                </a:rPr>
                <a:t>salinity</a:t>
              </a:r>
              <a:r>
                <a:rPr lang="pl-PL" sz="1600" dirty="0">
                  <a:latin typeface="Verdana" pitchFamily="34" charset="0"/>
                </a:rPr>
                <a:t> </a:t>
              </a:r>
              <a:r>
                <a:rPr lang="pl-PL" sz="1600" dirty="0" err="1">
                  <a:latin typeface="Verdana" pitchFamily="34" charset="0"/>
                </a:rPr>
                <a:t>changes</a:t>
              </a:r>
              <a:endParaRPr lang="pl-PL" sz="1600" dirty="0">
                <a:latin typeface="Verdana" pitchFamily="34" charset="0"/>
              </a:endParaRPr>
            </a:p>
            <a:p>
              <a:pPr marL="285750" indent="-285750">
                <a:spcBef>
                  <a:spcPts val="200"/>
                </a:spcBef>
                <a:spcAft>
                  <a:spcPts val="200"/>
                </a:spcAft>
                <a:buFontTx/>
                <a:buChar char="-"/>
              </a:pPr>
              <a:r>
                <a:rPr lang="pl-PL" sz="1600" dirty="0" err="1">
                  <a:latin typeface="Verdana" pitchFamily="34" charset="0"/>
                </a:rPr>
                <a:t>oxygen</a:t>
              </a:r>
              <a:r>
                <a:rPr lang="pl-PL" sz="1600" dirty="0">
                  <a:latin typeface="Verdana" pitchFamily="34" charset="0"/>
                </a:rPr>
                <a:t> </a:t>
              </a:r>
              <a:r>
                <a:rPr lang="pl-PL" sz="1600" dirty="0" err="1">
                  <a:latin typeface="Verdana" pitchFamily="34" charset="0"/>
                </a:rPr>
                <a:t>depletion</a:t>
              </a:r>
              <a:r>
                <a:rPr lang="pl-PL" sz="1600" dirty="0">
                  <a:latin typeface="Verdana" pitchFamily="34" charset="0"/>
                </a:rPr>
                <a:t>. </a:t>
              </a:r>
            </a:p>
            <a:p>
              <a:endParaRPr lang="pl-PL" sz="1600" dirty="0"/>
            </a:p>
          </p:txBody>
        </p:sp>
        <p:sp>
          <p:nvSpPr>
            <p:cNvPr id="21" name="Strzałka w dół 20"/>
            <p:cNvSpPr/>
            <p:nvPr/>
          </p:nvSpPr>
          <p:spPr>
            <a:xfrm>
              <a:off x="4999512" y="3080065"/>
              <a:ext cx="130628" cy="1448791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rgbClr val="00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grpSp>
        <p:nvGrpSpPr>
          <p:cNvPr id="2" name="Grupa 1"/>
          <p:cNvGrpSpPr/>
          <p:nvPr/>
        </p:nvGrpSpPr>
        <p:grpSpPr>
          <a:xfrm>
            <a:off x="247650" y="3033616"/>
            <a:ext cx="4094006" cy="3066757"/>
            <a:chOff x="247650" y="3033616"/>
            <a:chExt cx="4094006" cy="3066757"/>
          </a:xfrm>
        </p:grpSpPr>
        <p:sp>
          <p:nvSpPr>
            <p:cNvPr id="17" name="pole tekstowe 16"/>
            <p:cNvSpPr txBox="1"/>
            <p:nvPr/>
          </p:nvSpPr>
          <p:spPr>
            <a:xfrm>
              <a:off x="247650" y="4002363"/>
              <a:ext cx="4094006" cy="20980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hangingPunct="1">
                <a:spcBef>
                  <a:spcPts val="200"/>
                </a:spcBef>
                <a:spcAft>
                  <a:spcPts val="200"/>
                </a:spcAft>
                <a:defRPr/>
              </a:pPr>
              <a:r>
                <a:rPr lang="pl-PL" sz="1600" u="sng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</a:rPr>
                <a:t>Current </a:t>
              </a:r>
              <a:r>
                <a:rPr lang="pl-PL" sz="1600" u="sng" dirty="0" err="1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</a:rPr>
                <a:t>environmental</a:t>
              </a:r>
              <a:r>
                <a:rPr lang="pl-PL" sz="1600" u="sng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</a:rPr>
                <a:t> </a:t>
              </a:r>
              <a:r>
                <a:rPr lang="pl-PL" sz="1600" u="sng" dirty="0" err="1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</a:rPr>
                <a:t>state</a:t>
              </a:r>
              <a:r>
                <a:rPr lang="pl-PL" sz="1600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itchFamily="34" charset="0"/>
                </a:rPr>
                <a:t> </a:t>
              </a:r>
              <a:r>
                <a:rPr lang="pl-PL" sz="1600" dirty="0" err="1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Verdana" pitchFamily="34" charset="0"/>
                </a:rPr>
                <a:t>concerns</a:t>
              </a:r>
              <a:endParaRPr lang="pl-PL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itchFamily="34" charset="0"/>
              </a:endParaRPr>
            </a:p>
            <a:p>
              <a:pPr eaLnBrk="1" hangingPunct="1">
                <a:spcBef>
                  <a:spcPts val="200"/>
                </a:spcBef>
                <a:spcAft>
                  <a:spcPts val="200"/>
                </a:spcAft>
                <a:defRPr/>
              </a:pPr>
              <a:r>
                <a:rPr lang="pl-PL" sz="1600" dirty="0" err="1">
                  <a:latin typeface="Verdana" pitchFamily="34" charset="0"/>
                </a:rPr>
                <a:t>such</a:t>
              </a:r>
              <a:r>
                <a:rPr lang="pl-PL" sz="1600" dirty="0">
                  <a:latin typeface="Verdana" pitchFamily="34" charset="0"/>
                </a:rPr>
                <a:t> </a:t>
              </a:r>
              <a:r>
                <a:rPr lang="pl-PL" sz="1600" dirty="0" err="1">
                  <a:latin typeface="Verdana" pitchFamily="34" charset="0"/>
                </a:rPr>
                <a:t>phenomena</a:t>
              </a:r>
              <a:r>
                <a:rPr lang="pl-PL" sz="1600" dirty="0">
                  <a:latin typeface="Verdana" pitchFamily="34" charset="0"/>
                </a:rPr>
                <a:t> </a:t>
              </a:r>
              <a:r>
                <a:rPr lang="pl-PL" sz="1600" dirty="0" err="1">
                  <a:latin typeface="Verdana" pitchFamily="34" charset="0"/>
                </a:rPr>
                <a:t>like</a:t>
              </a:r>
              <a:r>
                <a:rPr lang="pl-PL" sz="1600" dirty="0">
                  <a:latin typeface="Verdana" pitchFamily="34" charset="0"/>
                </a:rPr>
                <a:t>:</a:t>
              </a:r>
            </a:p>
            <a:p>
              <a:pPr eaLnBrk="1" hangingPunct="1">
                <a:spcBef>
                  <a:spcPts val="200"/>
                </a:spcBef>
                <a:spcAft>
                  <a:spcPts val="200"/>
                </a:spcAft>
                <a:defRPr/>
              </a:pPr>
              <a:r>
                <a:rPr lang="pl-PL" sz="1600" dirty="0">
                  <a:latin typeface="Verdana" pitchFamily="34" charset="0"/>
                </a:rPr>
                <a:t>- </a:t>
              </a:r>
              <a:r>
                <a:rPr lang="pl-PL" sz="1600" dirty="0" err="1">
                  <a:latin typeface="Verdana" pitchFamily="34" charset="0"/>
                </a:rPr>
                <a:t>primary</a:t>
              </a:r>
              <a:r>
                <a:rPr lang="pl-PL" sz="1600" dirty="0">
                  <a:latin typeface="Verdana" pitchFamily="34" charset="0"/>
                </a:rPr>
                <a:t> </a:t>
              </a:r>
              <a:r>
                <a:rPr lang="pl-PL" sz="1600" dirty="0" err="1">
                  <a:latin typeface="Verdana" pitchFamily="34" charset="0"/>
                </a:rPr>
                <a:t>production</a:t>
              </a:r>
              <a:endParaRPr lang="pl-PL" sz="1600" dirty="0">
                <a:latin typeface="Verdana" pitchFamily="34" charset="0"/>
              </a:endParaRPr>
            </a:p>
            <a:p>
              <a:pPr eaLnBrk="1" hangingPunct="1">
                <a:spcBef>
                  <a:spcPts val="200"/>
                </a:spcBef>
                <a:spcAft>
                  <a:spcPts val="200"/>
                </a:spcAft>
                <a:defRPr/>
              </a:pPr>
              <a:r>
                <a:rPr lang="pl-PL" sz="1600" dirty="0" smtClean="0">
                  <a:latin typeface="Verdana" pitchFamily="34" charset="0"/>
                </a:rPr>
                <a:t>- </a:t>
              </a:r>
              <a:r>
                <a:rPr lang="pl-PL" sz="1600" dirty="0" err="1">
                  <a:latin typeface="Verdana" pitchFamily="34" charset="0"/>
                </a:rPr>
                <a:t>eutrophication</a:t>
              </a:r>
              <a:r>
                <a:rPr lang="pl-PL" sz="1600" dirty="0">
                  <a:latin typeface="Verdana" pitchFamily="34" charset="0"/>
                </a:rPr>
                <a:t> </a:t>
              </a:r>
              <a:r>
                <a:rPr lang="pl-PL" sz="1600" dirty="0" err="1" smtClean="0">
                  <a:latin typeface="Verdana" pitchFamily="34" charset="0"/>
                </a:rPr>
                <a:t>effects</a:t>
              </a:r>
              <a:r>
                <a:rPr lang="pl-PL" sz="1600" dirty="0" smtClean="0">
                  <a:latin typeface="Verdana" pitchFamily="34" charset="0"/>
                </a:rPr>
                <a:t> </a:t>
              </a:r>
              <a:endParaRPr lang="pl-PL" sz="1600" dirty="0">
                <a:latin typeface="Verdana" pitchFamily="34" charset="0"/>
              </a:endParaRPr>
            </a:p>
            <a:p>
              <a:pPr>
                <a:spcBef>
                  <a:spcPts val="200"/>
                </a:spcBef>
                <a:spcAft>
                  <a:spcPts val="200"/>
                </a:spcAft>
                <a:defRPr/>
              </a:pPr>
              <a:r>
                <a:rPr lang="pl-PL" sz="1600" dirty="0">
                  <a:latin typeface="Verdana" pitchFamily="34" charset="0"/>
                </a:rPr>
                <a:t>- </a:t>
              </a:r>
              <a:r>
                <a:rPr lang="pl-PL" sz="1600" dirty="0" err="1" smtClean="0">
                  <a:latin typeface="Verdana" pitchFamily="34" charset="0"/>
                </a:rPr>
                <a:t>pollution</a:t>
              </a:r>
              <a:r>
                <a:rPr lang="pl-PL" sz="1600" dirty="0" smtClean="0">
                  <a:latin typeface="Verdana" pitchFamily="34" charset="0"/>
                </a:rPr>
                <a:t> </a:t>
              </a:r>
              <a:endParaRPr lang="pl-PL" sz="1600" dirty="0">
                <a:latin typeface="Verdana" pitchFamily="34" charset="0"/>
              </a:endParaRPr>
            </a:p>
            <a:p>
              <a:pPr eaLnBrk="1" hangingPunct="1">
                <a:spcBef>
                  <a:spcPts val="200"/>
                </a:spcBef>
                <a:spcAft>
                  <a:spcPts val="200"/>
                </a:spcAft>
                <a:defRPr/>
              </a:pPr>
              <a:r>
                <a:rPr lang="pl-PL" sz="1600" dirty="0">
                  <a:latin typeface="Verdana" pitchFamily="34" charset="0"/>
                </a:rPr>
                <a:t>- </a:t>
              </a:r>
              <a:r>
                <a:rPr lang="pl-PL" sz="1600" dirty="0" err="1">
                  <a:latin typeface="Verdana" pitchFamily="34" charset="0"/>
                </a:rPr>
                <a:t>toxic</a:t>
              </a:r>
              <a:r>
                <a:rPr lang="pl-PL" sz="1600" dirty="0">
                  <a:latin typeface="Verdana" pitchFamily="34" charset="0"/>
                </a:rPr>
                <a:t> </a:t>
              </a:r>
              <a:r>
                <a:rPr lang="pl-PL" sz="1600" dirty="0" err="1">
                  <a:latin typeface="Verdana" pitchFamily="34" charset="0"/>
                </a:rPr>
                <a:t>algae</a:t>
              </a:r>
              <a:r>
                <a:rPr lang="pl-PL" sz="1600" dirty="0">
                  <a:latin typeface="Verdana" pitchFamily="34" charset="0"/>
                </a:rPr>
                <a:t> </a:t>
              </a:r>
              <a:r>
                <a:rPr lang="pl-PL" sz="1600" dirty="0" err="1">
                  <a:latin typeface="Verdana" pitchFamily="34" charset="0"/>
                </a:rPr>
                <a:t>blooms</a:t>
              </a:r>
              <a:r>
                <a:rPr lang="pl-PL" sz="1600" dirty="0">
                  <a:latin typeface="Verdana" pitchFamily="34" charset="0"/>
                </a:rPr>
                <a:t>. </a:t>
              </a:r>
            </a:p>
            <a:p>
              <a:endParaRPr lang="pl-PL" sz="1600" dirty="0"/>
            </a:p>
          </p:txBody>
        </p:sp>
        <p:sp>
          <p:nvSpPr>
            <p:cNvPr id="26" name="Strzałka w dół 25"/>
            <p:cNvSpPr/>
            <p:nvPr/>
          </p:nvSpPr>
          <p:spPr>
            <a:xfrm>
              <a:off x="1490569" y="3033616"/>
              <a:ext cx="130628" cy="925434"/>
            </a:xfrm>
            <a:prstGeom prst="downArrow">
              <a:avLst/>
            </a:prstGeom>
            <a:solidFill>
              <a:schemeClr val="bg1">
                <a:lumMod val="85000"/>
              </a:schemeClr>
            </a:solidFill>
            <a:ln w="3175">
              <a:solidFill>
                <a:srgbClr val="00006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875680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247649" y="1825625"/>
            <a:ext cx="8657359" cy="435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l-P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Implementation</a:t>
            </a:r>
            <a:endParaRPr lang="pl-PL" b="1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</a:endParaRPr>
          </a:p>
          <a:p>
            <a:pPr eaLnBrk="1" hangingPunct="1">
              <a:defRPr/>
            </a:pPr>
            <a:endParaRPr lang="pl-PL" sz="2400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</a:endParaRPr>
          </a:p>
          <a:p>
            <a:pPr marL="285750" indent="-285750" eaLnBrk="1" hangingPunct="1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  <a:defRPr/>
            </a:pPr>
            <a:r>
              <a:rPr lang="pl-PL" sz="1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pl-PL" sz="16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sediment</a:t>
            </a:r>
            <a:r>
              <a:rPr lang="pl-PL" sz="1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pl-PL" sz="16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collection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at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</a:t>
            </a:r>
            <a:r>
              <a:rPr 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carefully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</a:t>
            </a:r>
            <a:r>
              <a:rPr 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selected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</a:t>
            </a:r>
            <a:r>
              <a:rPr lang="pl-P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sites</a:t>
            </a:r>
            <a:endParaRPr lang="pl-PL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</a:endParaRP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</a:t>
            </a:r>
            <a:r>
              <a:rPr 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   - </a:t>
            </a:r>
            <a:r>
              <a:rPr lang="pl-P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recent</a:t>
            </a:r>
            <a:r>
              <a:rPr 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</a:t>
            </a:r>
            <a:r>
              <a:rPr lang="pl-P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sediments</a:t>
            </a:r>
            <a:r>
              <a:rPr 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(0–30 cm)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</a:t>
            </a:r>
            <a:r>
              <a:rPr 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   - </a:t>
            </a:r>
            <a:r>
              <a:rPr lang="pl-P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old</a:t>
            </a:r>
            <a:r>
              <a:rPr 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</a:t>
            </a:r>
            <a:r>
              <a:rPr lang="pl-P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sediments</a:t>
            </a:r>
            <a:r>
              <a:rPr 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(</a:t>
            </a:r>
            <a:r>
              <a:rPr lang="pl-P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up</a:t>
            </a:r>
            <a:r>
              <a:rPr 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to 500 cm)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</a:endParaRPr>
          </a:p>
          <a:p>
            <a:pPr marL="285750" indent="-285750" eaLnBrk="1" hangingPunct="1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  <a:defRPr/>
            </a:pPr>
            <a:r>
              <a:rPr lang="pl-PL" sz="1600" b="1" i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in-situ</a:t>
            </a:r>
            <a:r>
              <a:rPr lang="pl-PL" sz="1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measurements </a:t>
            </a:r>
            <a:r>
              <a:rPr 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in water column and the near-bottom water</a:t>
            </a:r>
            <a:r>
              <a:rPr lang="en-US" sz="1600" dirty="0" smtClean="0">
                <a:solidFill>
                  <a:srgbClr val="FF0000"/>
                </a:solidFill>
                <a:latin typeface="Verdana" pitchFamily="34" charset="0"/>
              </a:rPr>
              <a:t>:</a:t>
            </a:r>
            <a:r>
              <a:rPr 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	dissolved oxygen, temperature, salinity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endParaRPr lang="pl-PL" sz="1000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</a:endParaRPr>
          </a:p>
          <a:p>
            <a:pPr marL="285750" indent="-285750" eaLnBrk="1" hangingPunct="1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  <a:defRPr/>
            </a:pPr>
            <a:r>
              <a:rPr lang="pl-PL" sz="15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pl-PL" sz="16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sub-sampling</a:t>
            </a:r>
            <a:r>
              <a:rPr lang="pl-PL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of the </a:t>
            </a:r>
            <a:r>
              <a:rPr lang="pl-P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collected</a:t>
            </a:r>
            <a:r>
              <a:rPr 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</a:t>
            </a:r>
            <a:r>
              <a:rPr lang="pl-P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sediments</a:t>
            </a:r>
            <a:endParaRPr lang="pl-PL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</a:endParaRPr>
          </a:p>
          <a:p>
            <a:pPr marL="285750" indent="-285750" eaLnBrk="1" hangingPunct="1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  <a:defRPr/>
            </a:pPr>
            <a:endParaRPr lang="pl-PL" sz="500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</a:endParaRPr>
          </a:p>
          <a:p>
            <a:pPr marL="285750" indent="-285750" eaLnBrk="1" hangingPunct="1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  <a:defRPr/>
            </a:pPr>
            <a:r>
              <a:rPr lang="pl-PL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pl-P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sample</a:t>
            </a:r>
            <a:r>
              <a:rPr lang="pl-PL" sz="1600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pl-PL" sz="1600" b="1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storage</a:t>
            </a:r>
            <a:r>
              <a:rPr lang="pl-PL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(-20</a:t>
            </a:r>
            <a:r>
              <a:rPr lang="pl-PL" sz="16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0</a:t>
            </a:r>
            <a:r>
              <a:rPr 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C, -80</a:t>
            </a:r>
            <a:r>
              <a:rPr lang="pl-PL" sz="16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0</a:t>
            </a:r>
            <a:r>
              <a:rPr 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C)</a:t>
            </a:r>
          </a:p>
          <a:p>
            <a:pPr marL="285750" indent="-285750" eaLnBrk="1" hangingPunct="1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  <a:defRPr/>
            </a:pPr>
            <a:endParaRPr lang="pl-PL" sz="500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</a:endParaRPr>
          </a:p>
          <a:p>
            <a:pPr marL="285750" indent="-285750" eaLnBrk="1" hangingPunct="1">
              <a:spcBef>
                <a:spcPts val="200"/>
              </a:spcBef>
              <a:spcAft>
                <a:spcPts val="200"/>
              </a:spcAft>
              <a:buFont typeface="Wingdings" panose="05000000000000000000" pitchFamily="2" charset="2"/>
              <a:buChar char="Ø"/>
              <a:defRPr/>
            </a:pPr>
            <a:r>
              <a:rPr lang="pl-PL" sz="1600" b="1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analyses </a:t>
            </a:r>
            <a:r>
              <a:rPr 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of the sediment </a:t>
            </a:r>
            <a:r>
              <a:rPr lang="pl-P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samples</a:t>
            </a:r>
            <a:r>
              <a:rPr 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</a:t>
            </a:r>
            <a:r>
              <a:rPr 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using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</a:t>
            </a:r>
            <a:r>
              <a:rPr 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different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modern </a:t>
            </a:r>
            <a:r>
              <a:rPr 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techniques</a:t>
            </a:r>
            <a:endParaRPr lang="pl-PL" sz="1600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</a:endParaRP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    (</a:t>
            </a:r>
            <a:r>
              <a:rPr lang="pl-P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phytoplankton</a:t>
            </a:r>
            <a:r>
              <a:rPr 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</a:t>
            </a:r>
            <a:r>
              <a:rPr lang="pl-P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pigments</a:t>
            </a:r>
            <a:r>
              <a:rPr 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, </a:t>
            </a:r>
            <a:r>
              <a:rPr lang="pl-P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inorganic</a:t>
            </a:r>
            <a:r>
              <a:rPr 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</a:t>
            </a:r>
            <a:r>
              <a:rPr lang="pl-P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indicators</a:t>
            </a:r>
            <a:r>
              <a:rPr 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, </a:t>
            </a:r>
            <a:r>
              <a:rPr lang="pl-P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pollution</a:t>
            </a:r>
            <a:r>
              <a:rPr 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</a:t>
            </a:r>
            <a:r>
              <a:rPr lang="pl-P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indicators</a:t>
            </a:r>
            <a:r>
              <a:rPr 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, </a:t>
            </a: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</a:t>
            </a:r>
            <a:r>
              <a:rPr 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   </a:t>
            </a:r>
            <a:r>
              <a:rPr lang="pl-P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geological</a:t>
            </a:r>
            <a:r>
              <a:rPr 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</a:t>
            </a:r>
            <a:r>
              <a:rPr lang="pl-P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proxies</a:t>
            </a:r>
            <a:r>
              <a:rPr 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, </a:t>
            </a:r>
            <a:r>
              <a:rPr lang="pl-P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biotoxins</a:t>
            </a:r>
            <a:r>
              <a:rPr 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, </a:t>
            </a:r>
            <a:r>
              <a:rPr lang="pl-P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toxicity</a:t>
            </a:r>
            <a:r>
              <a:rPr 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)</a:t>
            </a:r>
            <a:endParaRPr lang="pl-PL" sz="1600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38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14"/>
          <a:stretch/>
        </p:blipFill>
        <p:spPr>
          <a:xfrm>
            <a:off x="3587620" y="5352687"/>
            <a:ext cx="2740608" cy="1395083"/>
          </a:xfrm>
          <a:prstGeom prst="rect">
            <a:avLst/>
          </a:prstGeom>
          <a:ln w="6350">
            <a:solidFill>
              <a:srgbClr val="000066"/>
            </a:solidFill>
          </a:ln>
        </p:spPr>
      </p:pic>
      <p:sp>
        <p:nvSpPr>
          <p:cNvPr id="8" name="pole tekstowe 7"/>
          <p:cNvSpPr txBox="1"/>
          <p:nvPr/>
        </p:nvSpPr>
        <p:spPr>
          <a:xfrm>
            <a:off x="3587620" y="5381353"/>
            <a:ext cx="15664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i="1" dirty="0" smtClean="0">
                <a:solidFill>
                  <a:schemeClr val="bg1"/>
                </a:solidFill>
                <a:latin typeface="+mn-lt"/>
              </a:rPr>
              <a:t>f/f HELMER HANSSEN</a:t>
            </a:r>
            <a:endParaRPr lang="pl-PL" sz="1200" b="1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247650" y="1825625"/>
            <a:ext cx="8575716" cy="995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pl-P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Cruises</a:t>
            </a:r>
            <a:endParaRPr lang="pl-PL" b="1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</a:endParaRPr>
          </a:p>
          <a:p>
            <a:pPr eaLnBrk="1" hangingPunct="1">
              <a:defRPr/>
            </a:pPr>
            <a:endParaRPr lang="pl-PL" sz="2400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</a:endParaRPr>
          </a:p>
          <a:p>
            <a:pPr eaLnBrk="1" hangingPunct="1">
              <a:spcBef>
                <a:spcPts val="200"/>
              </a:spcBef>
              <a:spcAft>
                <a:spcPts val="200"/>
              </a:spcAft>
              <a:defRPr/>
            </a:pPr>
            <a:endParaRPr lang="pl-PL" sz="1500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</a:endParaRPr>
          </a:p>
        </p:txBody>
      </p:sp>
      <p:sp>
        <p:nvSpPr>
          <p:cNvPr id="2" name="pole tekstowe 1"/>
          <p:cNvSpPr txBox="1"/>
          <p:nvPr/>
        </p:nvSpPr>
        <p:spPr>
          <a:xfrm>
            <a:off x="141662" y="2428935"/>
            <a:ext cx="4200252" cy="38831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pl-PL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1.  </a:t>
            </a:r>
            <a:r>
              <a:rPr lang="pl-PL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Gulf</a:t>
            </a:r>
            <a:r>
              <a:rPr lang="pl-PL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Gdańsk, 11-17.04.2014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pl-PL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l-PL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r/v Oceania, IO PAN, Sopot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pl-PL" sz="5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AutoNum type="arabicPeriod" startAt="2"/>
            </a:pPr>
            <a:r>
              <a:rPr lang="pl-PL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Oslofjord</a:t>
            </a:r>
            <a:r>
              <a:rPr lang="pl-PL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/</a:t>
            </a:r>
            <a:r>
              <a:rPr lang="pl-PL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Drammensfjord</a:t>
            </a:r>
            <a:r>
              <a:rPr lang="pl-PL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7-12.06.2014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pl-PL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r/v Oceania, </a:t>
            </a:r>
            <a:r>
              <a:rPr lang="pl-PL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IO PAN, Sopot</a:t>
            </a:r>
            <a:endParaRPr lang="pl-PL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pl-PL" sz="5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AutoNum type="arabicPeriod" startAt="3"/>
            </a:pPr>
            <a:r>
              <a:rPr lang="pl-PL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Gulf</a:t>
            </a:r>
            <a:r>
              <a:rPr lang="pl-PL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l-PL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</a:t>
            </a:r>
            <a:r>
              <a:rPr lang="pl-PL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Gdańsk, 10.04.2015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pl-PL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l-PL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r/v IMOR, IM, Gdańsk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pl-PL" sz="5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AutoNum type="arabicPeriod" startAt="4"/>
            </a:pPr>
            <a:r>
              <a:rPr lang="pl-PL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Trondheimsfjord</a:t>
            </a:r>
            <a:r>
              <a:rPr lang="pl-PL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26.08.2015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pl-PL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l-PL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r/v Gunnerus, NTNU, </a:t>
            </a:r>
            <a:r>
              <a:rPr lang="pl-PL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Trondheim</a:t>
            </a:r>
            <a:endParaRPr lang="pl-PL" sz="14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pl-PL" sz="5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AutoNum type="arabicPeriod" startAt="5"/>
            </a:pPr>
            <a:r>
              <a:rPr lang="pl-PL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Oslofjord</a:t>
            </a:r>
            <a:r>
              <a:rPr lang="pl-PL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14.09.2015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pl-PL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l-PL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f/f </a:t>
            </a:r>
            <a:r>
              <a:rPr lang="pl-PL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Trygve</a:t>
            </a:r>
            <a:r>
              <a:rPr lang="pl-PL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l-PL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Braarud</a:t>
            </a:r>
            <a:r>
              <a:rPr lang="pl-PL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OU, Oslo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endParaRPr lang="pl-PL" sz="5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spcBef>
                <a:spcPts val="200"/>
              </a:spcBef>
              <a:spcAft>
                <a:spcPts val="200"/>
              </a:spcAft>
              <a:buAutoNum type="arabicPeriod" startAt="6"/>
            </a:pPr>
            <a:r>
              <a:rPr lang="pl-PL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Balsfjord</a:t>
            </a:r>
            <a:r>
              <a:rPr lang="pl-PL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</a:t>
            </a:r>
            <a:r>
              <a:rPr lang="pl-PL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Troms</a:t>
            </a:r>
            <a:r>
              <a:rPr lang="pl-PL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), 3.10.2015</a:t>
            </a:r>
          </a:p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pl-PL" sz="1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l-PL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f/f </a:t>
            </a:r>
            <a:r>
              <a:rPr lang="pl-PL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Helmer</a:t>
            </a:r>
            <a:r>
              <a:rPr lang="pl-PL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l-PL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Hanssen</a:t>
            </a:r>
            <a:r>
              <a:rPr lang="pl-PL" sz="14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TU, </a:t>
            </a:r>
            <a:r>
              <a:rPr lang="pl-PL" sz="14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Tromsø</a:t>
            </a:r>
            <a:endParaRPr lang="pl-PL" sz="1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4"/>
          <a:stretch/>
        </p:blipFill>
        <p:spPr>
          <a:xfrm>
            <a:off x="6494478" y="3217438"/>
            <a:ext cx="2538939" cy="1493347"/>
          </a:xfrm>
          <a:prstGeom prst="rect">
            <a:avLst/>
          </a:prstGeom>
          <a:solidFill>
            <a:srgbClr val="FFFFFF">
              <a:shade val="85000"/>
            </a:srgbClr>
          </a:solidFill>
          <a:ln w="6350" cap="sq">
            <a:solidFill>
              <a:srgbClr val="00006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6" name="pole tekstowe 15"/>
          <p:cNvSpPr txBox="1"/>
          <p:nvPr/>
        </p:nvSpPr>
        <p:spPr>
          <a:xfrm>
            <a:off x="8254898" y="3223040"/>
            <a:ext cx="7793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i="1" dirty="0">
                <a:solidFill>
                  <a:schemeClr val="bg1"/>
                </a:solidFill>
                <a:latin typeface="+mn-lt"/>
              </a:rPr>
              <a:t>r/v </a:t>
            </a:r>
            <a:r>
              <a:rPr lang="pl-PL" sz="1200" b="1" i="1" dirty="0" smtClean="0">
                <a:solidFill>
                  <a:schemeClr val="bg1"/>
                </a:solidFill>
                <a:latin typeface="+mn-lt"/>
              </a:rPr>
              <a:t>IMOR</a:t>
            </a:r>
            <a:endParaRPr lang="pl-PL" sz="1200" b="1" i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Obraz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755" y="4973832"/>
            <a:ext cx="2596761" cy="1643083"/>
          </a:xfrm>
          <a:prstGeom prst="rect">
            <a:avLst/>
          </a:prstGeom>
          <a:ln w="6350">
            <a:solidFill>
              <a:srgbClr val="000066"/>
            </a:solidFill>
          </a:ln>
        </p:spPr>
      </p:pic>
      <p:sp>
        <p:nvSpPr>
          <p:cNvPr id="7" name="pole tekstowe 6"/>
          <p:cNvSpPr txBox="1"/>
          <p:nvPr/>
        </p:nvSpPr>
        <p:spPr>
          <a:xfrm>
            <a:off x="7341785" y="4992563"/>
            <a:ext cx="1607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i="1" dirty="0" smtClean="0">
                <a:solidFill>
                  <a:srgbClr val="000066"/>
                </a:solidFill>
                <a:latin typeface="+mn-lt"/>
              </a:rPr>
              <a:t>f/f TRYGVE BRAARUD</a:t>
            </a:r>
            <a:endParaRPr lang="pl-PL" sz="1200" b="1" i="1" dirty="0">
              <a:solidFill>
                <a:srgbClr val="000066"/>
              </a:solidFill>
              <a:latin typeface="+mn-lt"/>
            </a:endParaRPr>
          </a:p>
        </p:txBody>
      </p:sp>
      <p:pic>
        <p:nvPicPr>
          <p:cNvPr id="9" name="Picture 2" descr="IMG_699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3552" y="1818615"/>
            <a:ext cx="2628604" cy="1499691"/>
          </a:xfrm>
          <a:prstGeom prst="rect">
            <a:avLst/>
          </a:prstGeom>
          <a:noFill/>
          <a:ln w="6350">
            <a:solidFill>
              <a:srgbClr val="000066"/>
            </a:solidFill>
            <a:miter lim="800000"/>
            <a:headEnd/>
            <a:tailEnd/>
          </a:ln>
        </p:spPr>
      </p:pic>
      <p:sp>
        <p:nvSpPr>
          <p:cNvPr id="3" name="pole tekstowe 2"/>
          <p:cNvSpPr txBox="1"/>
          <p:nvPr/>
        </p:nvSpPr>
        <p:spPr>
          <a:xfrm>
            <a:off x="6826086" y="1817197"/>
            <a:ext cx="9987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i="1" dirty="0">
                <a:solidFill>
                  <a:srgbClr val="000066"/>
                </a:solidFill>
                <a:latin typeface="+mj-lt"/>
              </a:rPr>
              <a:t>r/v </a:t>
            </a:r>
            <a:r>
              <a:rPr lang="pl-PL" sz="1200" b="1" i="1" dirty="0" smtClean="0">
                <a:solidFill>
                  <a:srgbClr val="000066"/>
                </a:solidFill>
                <a:latin typeface="+mj-lt"/>
              </a:rPr>
              <a:t>OCEANIA</a:t>
            </a:r>
            <a:endParaRPr lang="pl-PL" sz="1200" b="1" i="1" dirty="0">
              <a:solidFill>
                <a:srgbClr val="000066"/>
              </a:solidFill>
              <a:latin typeface="+mj-lt"/>
            </a:endParaRPr>
          </a:p>
        </p:txBody>
      </p:sp>
      <p:pic>
        <p:nvPicPr>
          <p:cNvPr id="25" name="Obraz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808" y="3445983"/>
            <a:ext cx="2716781" cy="1647464"/>
          </a:xfrm>
          <a:prstGeom prst="rect">
            <a:avLst/>
          </a:prstGeom>
          <a:ln w="6350">
            <a:solidFill>
              <a:srgbClr val="000066"/>
            </a:solidFill>
          </a:ln>
        </p:spPr>
      </p:pic>
      <p:sp>
        <p:nvSpPr>
          <p:cNvPr id="18" name="pole tekstowe 17"/>
          <p:cNvSpPr txBox="1"/>
          <p:nvPr/>
        </p:nvSpPr>
        <p:spPr>
          <a:xfrm>
            <a:off x="3894691" y="3473298"/>
            <a:ext cx="1149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sz="1200" b="1" i="1" dirty="0">
                <a:solidFill>
                  <a:schemeClr val="bg1"/>
                </a:solidFill>
                <a:latin typeface="+mn-lt"/>
              </a:rPr>
              <a:t>r/v </a:t>
            </a:r>
            <a:r>
              <a:rPr lang="pl-PL" sz="1200" b="1" i="1" dirty="0" smtClean="0">
                <a:solidFill>
                  <a:schemeClr val="bg1"/>
                </a:solidFill>
                <a:latin typeface="+mn-lt"/>
              </a:rPr>
              <a:t>GUNNERUS</a:t>
            </a:r>
            <a:endParaRPr lang="pl-PL" sz="1200" b="1" i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273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247650" y="1825625"/>
            <a:ext cx="38170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Sampling </a:t>
            </a:r>
            <a:r>
              <a:rPr lang="pl-P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sites</a:t>
            </a:r>
            <a:r>
              <a:rPr lang="en-US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</a:t>
            </a:r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– </a:t>
            </a:r>
          </a:p>
          <a:p>
            <a:pPr eaLnBrk="1" hangingPunct="1">
              <a:defRPr/>
            </a:pPr>
            <a:r>
              <a:rPr lang="pl-P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recent</a:t>
            </a:r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</a:t>
            </a:r>
            <a:r>
              <a:rPr lang="pl-P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sediments</a:t>
            </a:r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(0-30 cm)</a:t>
            </a:r>
            <a:endParaRPr lang="pl-PL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</a:endParaRPr>
          </a:p>
        </p:txBody>
      </p:sp>
      <p:grpSp>
        <p:nvGrpSpPr>
          <p:cNvPr id="3" name="Grupa 2"/>
          <p:cNvGrpSpPr/>
          <p:nvPr/>
        </p:nvGrpSpPr>
        <p:grpSpPr>
          <a:xfrm>
            <a:off x="363538" y="2722372"/>
            <a:ext cx="4572001" cy="3484639"/>
            <a:chOff x="363538" y="2722372"/>
            <a:chExt cx="4572001" cy="3484639"/>
          </a:xfrm>
        </p:grpSpPr>
        <p:grpSp>
          <p:nvGrpSpPr>
            <p:cNvPr id="6" name="Grupa 3"/>
            <p:cNvGrpSpPr>
              <a:grpSpLocks/>
            </p:cNvGrpSpPr>
            <p:nvPr/>
          </p:nvGrpSpPr>
          <p:grpSpPr bwMode="auto">
            <a:xfrm>
              <a:off x="363538" y="3093924"/>
              <a:ext cx="3925887" cy="3113087"/>
              <a:chOff x="363648" y="2916749"/>
              <a:chExt cx="3926307" cy="3113000"/>
            </a:xfrm>
          </p:grpSpPr>
          <p:pic>
            <p:nvPicPr>
              <p:cNvPr id="7" name="Obraz 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3648" y="2916749"/>
                <a:ext cx="3926307" cy="31130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Elipsa 7"/>
              <p:cNvSpPr/>
              <p:nvPr/>
            </p:nvSpPr>
            <p:spPr>
              <a:xfrm>
                <a:off x="3093220" y="3023479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pl-PL"/>
              </a:p>
            </p:txBody>
          </p:sp>
          <p:sp>
            <p:nvSpPr>
              <p:cNvPr id="9" name="Elipsa 8"/>
              <p:cNvSpPr/>
              <p:nvPr/>
            </p:nvSpPr>
            <p:spPr>
              <a:xfrm>
                <a:off x="3059418" y="3452456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pl-PL"/>
              </a:p>
            </p:txBody>
          </p:sp>
          <p:sp>
            <p:nvSpPr>
              <p:cNvPr id="10" name="Elipsa 9"/>
              <p:cNvSpPr/>
              <p:nvPr/>
            </p:nvSpPr>
            <p:spPr>
              <a:xfrm>
                <a:off x="3053773" y="3988163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pl-PL"/>
              </a:p>
            </p:txBody>
          </p:sp>
          <p:sp>
            <p:nvSpPr>
              <p:cNvPr id="11" name="Elipsa 10"/>
              <p:cNvSpPr/>
              <p:nvPr/>
            </p:nvSpPr>
            <p:spPr>
              <a:xfrm>
                <a:off x="2494909" y="471399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pl-PL"/>
              </a:p>
            </p:txBody>
          </p:sp>
          <p:sp>
            <p:nvSpPr>
              <p:cNvPr id="12" name="Elipsa 11"/>
              <p:cNvSpPr/>
              <p:nvPr/>
            </p:nvSpPr>
            <p:spPr>
              <a:xfrm>
                <a:off x="1507131" y="4320848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pl-PL"/>
              </a:p>
            </p:txBody>
          </p:sp>
          <p:sp>
            <p:nvSpPr>
              <p:cNvPr id="13" name="Elipsa 12"/>
              <p:cNvSpPr/>
              <p:nvPr/>
            </p:nvSpPr>
            <p:spPr>
              <a:xfrm>
                <a:off x="1174852" y="4397048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pl-PL"/>
              </a:p>
            </p:txBody>
          </p:sp>
        </p:grpSp>
        <p:sp>
          <p:nvSpPr>
            <p:cNvPr id="2" name="Prostokąt 1"/>
            <p:cNvSpPr/>
            <p:nvPr/>
          </p:nvSpPr>
          <p:spPr>
            <a:xfrm>
              <a:off x="363539" y="2722372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spcBef>
                  <a:spcPts val="200"/>
                </a:spcBef>
                <a:spcAft>
                  <a:spcPts val="200"/>
                </a:spcAft>
              </a:pPr>
              <a:r>
                <a:rPr lang="pl-PL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1. </a:t>
              </a:r>
              <a:r>
                <a:rPr lang="pl-PL" dirty="0" err="1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Gulf</a:t>
              </a:r>
              <a:r>
                <a:rPr lang="pl-PL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pl-PL" dirty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of </a:t>
              </a:r>
              <a:r>
                <a:rPr lang="pl-PL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Gdańsk</a:t>
              </a:r>
              <a:endParaRPr lang="pl-PL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3" name="Grupa 22"/>
          <p:cNvGrpSpPr/>
          <p:nvPr/>
        </p:nvGrpSpPr>
        <p:grpSpPr>
          <a:xfrm>
            <a:off x="4754544" y="2379107"/>
            <a:ext cx="4572000" cy="4222630"/>
            <a:chOff x="4754544" y="2379107"/>
            <a:chExt cx="4572000" cy="4222630"/>
          </a:xfrm>
        </p:grpSpPr>
        <p:grpSp>
          <p:nvGrpSpPr>
            <p:cNvPr id="14" name="Grupa 4"/>
            <p:cNvGrpSpPr>
              <a:grpSpLocks/>
            </p:cNvGrpSpPr>
            <p:nvPr/>
          </p:nvGrpSpPr>
          <p:grpSpPr bwMode="auto">
            <a:xfrm>
              <a:off x="4781550" y="2783800"/>
              <a:ext cx="3940175" cy="3817937"/>
              <a:chOff x="4781918" y="2539020"/>
              <a:chExt cx="3940447" cy="3818073"/>
            </a:xfrm>
          </p:grpSpPr>
          <p:pic>
            <p:nvPicPr>
              <p:cNvPr id="15" name="Obraz 2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81918" y="2539020"/>
                <a:ext cx="3940447" cy="38180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Elipsa 15"/>
              <p:cNvSpPr/>
              <p:nvPr/>
            </p:nvSpPr>
            <p:spPr>
              <a:xfrm>
                <a:off x="5776713" y="5199620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pl-PL"/>
              </a:p>
            </p:txBody>
          </p:sp>
          <p:sp>
            <p:nvSpPr>
              <p:cNvPr id="17" name="Elipsa 16"/>
              <p:cNvSpPr/>
              <p:nvPr/>
            </p:nvSpPr>
            <p:spPr>
              <a:xfrm>
                <a:off x="5965867" y="5625956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pl-PL"/>
              </a:p>
            </p:txBody>
          </p:sp>
          <p:sp>
            <p:nvSpPr>
              <p:cNvPr id="18" name="Elipsa 17"/>
              <p:cNvSpPr/>
              <p:nvPr/>
            </p:nvSpPr>
            <p:spPr>
              <a:xfrm>
                <a:off x="7571646" y="3270981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pl-PL"/>
              </a:p>
            </p:txBody>
          </p:sp>
          <p:sp>
            <p:nvSpPr>
              <p:cNvPr id="19" name="Elipsa 18"/>
              <p:cNvSpPr/>
              <p:nvPr/>
            </p:nvSpPr>
            <p:spPr>
              <a:xfrm>
                <a:off x="6888668" y="4473249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pl-PL"/>
              </a:p>
            </p:txBody>
          </p:sp>
          <p:sp>
            <p:nvSpPr>
              <p:cNvPr id="20" name="Elipsa 19"/>
              <p:cNvSpPr/>
              <p:nvPr/>
            </p:nvSpPr>
            <p:spPr>
              <a:xfrm>
                <a:off x="7743123" y="4058719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pl-PL"/>
              </a:p>
            </p:txBody>
          </p:sp>
          <p:sp>
            <p:nvSpPr>
              <p:cNvPr id="21" name="Elipsa 20"/>
              <p:cNvSpPr/>
              <p:nvPr/>
            </p:nvSpPr>
            <p:spPr>
              <a:xfrm>
                <a:off x="7743123" y="3427264"/>
                <a:ext cx="152400" cy="152400"/>
              </a:xfrm>
              <a:prstGeom prst="ellipse">
                <a:avLst/>
              </a:prstGeom>
              <a:solidFill>
                <a:srgbClr val="FF0000"/>
              </a:solidFill>
              <a:ln/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pl-PL"/>
              </a:p>
            </p:txBody>
          </p:sp>
        </p:grpSp>
        <p:sp>
          <p:nvSpPr>
            <p:cNvPr id="22" name="Prostokąt 21"/>
            <p:cNvSpPr/>
            <p:nvPr/>
          </p:nvSpPr>
          <p:spPr>
            <a:xfrm>
              <a:off x="4754544" y="2379107"/>
              <a:ext cx="4572000" cy="3693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spcBef>
                  <a:spcPts val="200"/>
                </a:spcBef>
                <a:spcAft>
                  <a:spcPts val="200"/>
                </a:spcAft>
              </a:pPr>
              <a:r>
                <a:rPr lang="pl-PL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2. </a:t>
              </a:r>
              <a:r>
                <a:rPr lang="pl-PL" dirty="0" err="1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Oslofjord</a:t>
              </a:r>
              <a:r>
                <a:rPr lang="pl-PL" dirty="0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/</a:t>
              </a:r>
              <a:r>
                <a:rPr lang="pl-PL" dirty="0" err="1" smtClean="0">
                  <a:solidFill>
                    <a:srgbClr val="00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Drammensfjord</a:t>
              </a:r>
              <a:endParaRPr lang="pl-PL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a 1"/>
          <p:cNvGrpSpPr>
            <a:grpSpLocks/>
          </p:cNvGrpSpPr>
          <p:nvPr/>
        </p:nvGrpSpPr>
        <p:grpSpPr bwMode="auto">
          <a:xfrm>
            <a:off x="4595752" y="1385371"/>
            <a:ext cx="4215739" cy="5337958"/>
            <a:chOff x="2309813" y="391630"/>
            <a:chExt cx="4325937" cy="5870884"/>
          </a:xfrm>
        </p:grpSpPr>
        <p:pic>
          <p:nvPicPr>
            <p:cNvPr id="7" name="Obraz 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24" b="7018"/>
            <a:stretch/>
          </p:blipFill>
          <p:spPr bwMode="auto">
            <a:xfrm>
              <a:off x="2309813" y="391630"/>
              <a:ext cx="4325937" cy="5870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Elipsa 7"/>
            <p:cNvSpPr/>
            <p:nvPr/>
          </p:nvSpPr>
          <p:spPr bwMode="auto">
            <a:xfrm>
              <a:off x="4964024" y="5909777"/>
              <a:ext cx="152435" cy="15237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66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  <p:sp>
          <p:nvSpPr>
            <p:cNvPr id="9" name="Elipsa 8"/>
            <p:cNvSpPr/>
            <p:nvPr/>
          </p:nvSpPr>
          <p:spPr bwMode="auto">
            <a:xfrm>
              <a:off x="3386418" y="3969242"/>
              <a:ext cx="152435" cy="15237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66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  <p:sp>
          <p:nvSpPr>
            <p:cNvPr id="10" name="Elipsa 9"/>
            <p:cNvSpPr/>
            <p:nvPr/>
          </p:nvSpPr>
          <p:spPr bwMode="auto">
            <a:xfrm>
              <a:off x="3462635" y="2634552"/>
              <a:ext cx="152435" cy="15237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66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  <p:sp>
          <p:nvSpPr>
            <p:cNvPr id="11" name="Elipsa 10"/>
            <p:cNvSpPr/>
            <p:nvPr/>
          </p:nvSpPr>
          <p:spPr bwMode="auto">
            <a:xfrm>
              <a:off x="4964024" y="648121"/>
              <a:ext cx="152435" cy="152379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66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pl-PL"/>
            </a:p>
          </p:txBody>
        </p:sp>
      </p:grpSp>
      <p:sp>
        <p:nvSpPr>
          <p:cNvPr id="12" name="Prostokąt 11"/>
          <p:cNvSpPr/>
          <p:nvPr/>
        </p:nvSpPr>
        <p:spPr>
          <a:xfrm>
            <a:off x="247650" y="1825625"/>
            <a:ext cx="40238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l-PL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Sampling</a:t>
            </a: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</a:t>
            </a:r>
            <a:r>
              <a:rPr lang="pl-PL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sites</a:t>
            </a: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– </a:t>
            </a:r>
            <a:endParaRPr lang="pl-PL" b="1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</a:endParaRPr>
          </a:p>
          <a:p>
            <a:pPr eaLnBrk="1" hangingPunct="1">
              <a:defRPr/>
            </a:pPr>
            <a:r>
              <a:rPr lang="pl-P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old</a:t>
            </a:r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</a:t>
            </a:r>
            <a:r>
              <a:rPr lang="pl-P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sediments</a:t>
            </a:r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(</a:t>
            </a:r>
            <a:r>
              <a:rPr lang="pl-P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up</a:t>
            </a:r>
            <a:r>
              <a:rPr 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to 500 cm)</a:t>
            </a:r>
            <a:endParaRPr lang="pl-PL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1052421" y="3845702"/>
            <a:ext cx="2414315" cy="15850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+mj-lt"/>
              <a:buAutoNum type="arabicPeriod"/>
            </a:pPr>
            <a:r>
              <a:rPr lang="pl-PL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Gulf</a:t>
            </a:r>
            <a:r>
              <a:rPr lang="pl-PL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l-PL" dirty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 </a:t>
            </a:r>
            <a:r>
              <a:rPr lang="pl-PL" dirty="0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Gdańsk</a:t>
            </a: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+mj-lt"/>
              <a:buAutoNum type="arabicPeriod"/>
            </a:pPr>
            <a:r>
              <a:rPr lang="pl-PL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Trondheimsfjord</a:t>
            </a:r>
            <a:endParaRPr lang="pl-PL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+mj-lt"/>
              <a:buAutoNum type="arabicPeriod"/>
            </a:pPr>
            <a:r>
              <a:rPr lang="pl-PL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Oslofjord</a:t>
            </a:r>
            <a:endParaRPr lang="pl-PL" dirty="0" smtClean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2900" indent="-342900">
              <a:spcBef>
                <a:spcPts val="500"/>
              </a:spcBef>
              <a:spcAft>
                <a:spcPts val="500"/>
              </a:spcAft>
              <a:buFont typeface="+mj-lt"/>
              <a:buAutoNum type="arabicPeriod"/>
            </a:pPr>
            <a:r>
              <a:rPr lang="pl-PL" dirty="0" err="1" smtClean="0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Balsfjord</a:t>
            </a:r>
            <a:endParaRPr lang="pl-PL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7296494" y="617182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pl-PL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5784634" y="313118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pl-PL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5722574" y="436511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pl-PL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pole tekstowe 16"/>
          <p:cNvSpPr txBox="1"/>
          <p:nvPr/>
        </p:nvSpPr>
        <p:spPr>
          <a:xfrm>
            <a:off x="7295277" y="157246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pl-PL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4"/>
          <p:cNvSpPr txBox="1">
            <a:spLocks noChangeArrowheads="1"/>
          </p:cNvSpPr>
          <p:nvPr/>
        </p:nvSpPr>
        <p:spPr bwMode="auto">
          <a:xfrm>
            <a:off x="235387" y="1834120"/>
            <a:ext cx="572124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pl-PL" altLang="pl-P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Sediment</a:t>
            </a:r>
            <a:r>
              <a:rPr lang="pl-PL" alt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altLang="pl-P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collection</a:t>
            </a:r>
            <a:endParaRPr lang="pl-PL" altLang="pl-PL" b="1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pl-PL" altLang="pl-PL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r</a:t>
            </a:r>
            <a:r>
              <a:rPr lang="pl-PL" altLang="pl-P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ecent</a:t>
            </a:r>
            <a:r>
              <a:rPr lang="pl-PL" alt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altLang="pl-PL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sediments</a:t>
            </a:r>
            <a:r>
              <a:rPr lang="pl-PL" alt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(0-30 cm)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pl-PL" altLang="pl-PL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  <a:r>
              <a:rPr lang="pl-PL" alt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Niemist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ö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l-PL" sz="16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core</a:t>
            </a:r>
            <a:r>
              <a:rPr lang="pl-PL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l-P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sampler</a:t>
            </a:r>
            <a:r>
              <a:rPr 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GEMAX </a:t>
            </a:r>
            <a:r>
              <a:rPr lang="pl-P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twin-core</a:t>
            </a:r>
            <a:r>
              <a:rPr 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l-PL" sz="16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sampler</a:t>
            </a:r>
            <a:r>
              <a:rPr lang="pl-PL" altLang="pl-PL" sz="1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pl-PL" altLang="pl-PL" sz="1600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" name="Obraz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975" y="3279775"/>
            <a:ext cx="4364038" cy="337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Obraz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975" y="3279775"/>
            <a:ext cx="4383087" cy="337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az 1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1997" y="1780254"/>
            <a:ext cx="2241855" cy="3288294"/>
          </a:xfrm>
          <a:prstGeom prst="rect">
            <a:avLst/>
          </a:prstGeom>
          <a:ln w="9525">
            <a:solidFill>
              <a:srgbClr val="000066"/>
            </a:solidFill>
          </a:ln>
        </p:spPr>
      </p:pic>
      <p:sp>
        <p:nvSpPr>
          <p:cNvPr id="15" name="pole tekstowe 14"/>
          <p:cNvSpPr txBox="1"/>
          <p:nvPr/>
        </p:nvSpPr>
        <p:spPr>
          <a:xfrm>
            <a:off x="6639492" y="4781183"/>
            <a:ext cx="184731" cy="276999"/>
          </a:xfrm>
          <a:prstGeom prst="rect">
            <a:avLst/>
          </a:prstGeom>
          <a:noFill/>
          <a:ln w="9525">
            <a:noFill/>
          </a:ln>
        </p:spPr>
        <p:txBody>
          <a:bodyPr wrap="none" rtlCol="0">
            <a:spAutoFit/>
          </a:bodyPr>
          <a:lstStyle/>
          <a:p>
            <a:endParaRPr lang="pl-PL" sz="12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7" name="Obraz 1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4074" y="3398525"/>
            <a:ext cx="2018438" cy="3277142"/>
          </a:xfrm>
          <a:prstGeom prst="rect">
            <a:avLst/>
          </a:prstGeom>
          <a:ln w="9525">
            <a:solidFill>
              <a:srgbClr val="000066"/>
            </a:solidFill>
          </a:ln>
        </p:spPr>
      </p:pic>
      <p:sp>
        <p:nvSpPr>
          <p:cNvPr id="18" name="pole tekstowe 17"/>
          <p:cNvSpPr txBox="1"/>
          <p:nvPr/>
        </p:nvSpPr>
        <p:spPr>
          <a:xfrm>
            <a:off x="5100213" y="6388077"/>
            <a:ext cx="184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l-PL" sz="1200" dirty="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" y="1735145"/>
            <a:ext cx="9144000" cy="5005892"/>
          </a:xfrm>
          <a:prstGeom prst="rect">
            <a:avLst/>
          </a:prstGeom>
        </p:spPr>
      </p:pic>
      <p:sp>
        <p:nvSpPr>
          <p:cNvPr id="7" name="pole tekstowe 4"/>
          <p:cNvSpPr txBox="1">
            <a:spLocks noChangeArrowheads="1"/>
          </p:cNvSpPr>
          <p:nvPr/>
        </p:nvSpPr>
        <p:spPr bwMode="auto">
          <a:xfrm>
            <a:off x="235387" y="1834120"/>
            <a:ext cx="462338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pl-PL" altLang="pl-PL" b="1" dirty="0" err="1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Sediment</a:t>
            </a:r>
            <a:r>
              <a:rPr lang="pl-PL" altLang="pl-PL" b="1" dirty="0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altLang="pl-PL" b="1" dirty="0" err="1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collection</a:t>
            </a:r>
            <a:endParaRPr lang="pl-PL" altLang="pl-PL" b="1" dirty="0" smtClean="0">
              <a:solidFill>
                <a:srgbClr val="40404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marL="285750" indent="-285750"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pl-PL" altLang="pl-PL" b="1" dirty="0" err="1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old</a:t>
            </a:r>
            <a:r>
              <a:rPr lang="pl-PL" altLang="pl-PL" b="1" dirty="0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altLang="pl-PL" b="1" dirty="0" err="1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sediments</a:t>
            </a:r>
            <a:r>
              <a:rPr lang="pl-PL" altLang="pl-PL" b="1" dirty="0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(</a:t>
            </a:r>
            <a:r>
              <a:rPr lang="pl-PL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up</a:t>
            </a:r>
            <a:r>
              <a:rPr lang="pl-PL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 to 500 cm</a:t>
            </a:r>
            <a:r>
              <a:rPr lang="pl-PL" altLang="pl-PL" b="1" dirty="0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  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pl-PL" altLang="pl-PL" b="1" dirty="0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  </a:t>
            </a:r>
            <a:r>
              <a:rPr lang="pl-PL" altLang="pl-PL" sz="1600" dirty="0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pl-PL" altLang="pl-PL" sz="1600" dirty="0" err="1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vibro-corer</a:t>
            </a:r>
            <a:r>
              <a:rPr lang="pl-PL" altLang="pl-PL" sz="1600" dirty="0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, </a:t>
            </a:r>
            <a:r>
              <a:rPr lang="pl-PL" altLang="pl-PL" sz="1600" dirty="0" err="1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gravity</a:t>
            </a:r>
            <a:r>
              <a:rPr lang="pl-PL" altLang="pl-PL" sz="1600" dirty="0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l-PL" altLang="pl-PL" sz="1600" dirty="0" err="1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corer</a:t>
            </a:r>
            <a:r>
              <a:rPr lang="pl-PL" altLang="pl-PL" sz="1600" dirty="0" smtClean="0">
                <a:solidFill>
                  <a:srgbClr val="40404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)</a:t>
            </a:r>
            <a:endParaRPr lang="pl-PL" altLang="pl-PL" sz="1600" dirty="0">
              <a:solidFill>
                <a:srgbClr val="40404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5328</TotalTime>
  <Words>602</Words>
  <Application>Microsoft Office PowerPoint</Application>
  <PresentationFormat>Pokaz na ekranie (4:3)</PresentationFormat>
  <Paragraphs>163</Paragraphs>
  <Slides>18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3</vt:i4>
      </vt:variant>
      <vt:variant>
        <vt:lpstr>Tytuły slajdów</vt:lpstr>
      </vt:variant>
      <vt:variant>
        <vt:i4>18</vt:i4>
      </vt:variant>
    </vt:vector>
  </HeadingPairs>
  <TitlesOfParts>
    <vt:vector size="26" baseType="lpstr">
      <vt:lpstr>Arial</vt:lpstr>
      <vt:lpstr>Calibri</vt:lpstr>
      <vt:lpstr>Cambria</vt:lpstr>
      <vt:lpstr>Verdana</vt:lpstr>
      <vt:lpstr>Wingdings</vt:lpstr>
      <vt:lpstr>Thème Office</vt:lpstr>
      <vt:lpstr>Conception personnalisée</vt:lpstr>
      <vt:lpstr>1_Motyw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Reducing disparities _x0003_Strengthening relations</dc:title>
  <dc:creator>Utilisateur de Microsoft Office</dc:creator>
  <cp:lastModifiedBy>Admin</cp:lastModifiedBy>
  <cp:revision>406</cp:revision>
  <cp:lastPrinted>2011-12-02T12:25:53Z</cp:lastPrinted>
  <dcterms:created xsi:type="dcterms:W3CDTF">2011-11-09T09:46:35Z</dcterms:created>
  <dcterms:modified xsi:type="dcterms:W3CDTF">2016-03-15T08:14:29Z</dcterms:modified>
</cp:coreProperties>
</file>